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xml" ContentType="application/vnd.openxmlformats-officedocument.presentationml.notesSlide+xml"/>
  <Override PartName="/ppt/charts/chart9.xml" ContentType="application/vnd.openxmlformats-officedocument.drawingml.chart+xml"/>
  <Override PartName="/ppt/charts/chart10.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1.xml" ContentType="application/vnd.openxmlformats-officedocument.themeOverride+xml"/>
  <Override PartName="/ppt/charts/chart11.xml" ContentType="application/vnd.openxmlformats-officedocument.drawingml.chart+xml"/>
  <Override PartName="/ppt/charts/style9.xml" ContentType="application/vnd.ms-office.chartstyle+xml"/>
  <Override PartName="/ppt/charts/colors9.xml" ContentType="application/vnd.ms-office.chartcolorstyle+xml"/>
  <Override PartName="/ppt/charts/chart12.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3.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4.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5.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6.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2.xml" ContentType="application/vnd.openxmlformats-officedocument.presentationml.notesSlide+xml"/>
  <Override PartName="/ppt/charts/chart17.xml" ContentType="application/vnd.openxmlformats-officedocument.drawingml.chart+xml"/>
  <Override PartName="/ppt/charts/style15.xml" ContentType="application/vnd.ms-office.chartstyle+xml"/>
  <Override PartName="/ppt/charts/colors15.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35"/>
  </p:notesMasterIdLst>
  <p:handoutMasterIdLst>
    <p:handoutMasterId r:id="rId36"/>
  </p:handoutMasterIdLst>
  <p:sldIdLst>
    <p:sldId id="362" r:id="rId5"/>
    <p:sldId id="1001" r:id="rId6"/>
    <p:sldId id="1002" r:id="rId7"/>
    <p:sldId id="994" r:id="rId8"/>
    <p:sldId id="375" r:id="rId9"/>
    <p:sldId id="1011" r:id="rId10"/>
    <p:sldId id="1012" r:id="rId11"/>
    <p:sldId id="1013" r:id="rId12"/>
    <p:sldId id="973" r:id="rId13"/>
    <p:sldId id="915" r:id="rId14"/>
    <p:sldId id="974" r:id="rId15"/>
    <p:sldId id="903" r:id="rId16"/>
    <p:sldId id="935" r:id="rId17"/>
    <p:sldId id="1003" r:id="rId18"/>
    <p:sldId id="1004" r:id="rId19"/>
    <p:sldId id="1005" r:id="rId20"/>
    <p:sldId id="1006" r:id="rId21"/>
    <p:sldId id="388" r:id="rId22"/>
    <p:sldId id="267" r:id="rId23"/>
    <p:sldId id="268" r:id="rId24"/>
    <p:sldId id="265" r:id="rId25"/>
    <p:sldId id="1010" r:id="rId26"/>
    <p:sldId id="961" r:id="rId27"/>
    <p:sldId id="964" r:id="rId28"/>
    <p:sldId id="962" r:id="rId29"/>
    <p:sldId id="963" r:id="rId30"/>
    <p:sldId id="1014" r:id="rId31"/>
    <p:sldId id="931" r:id="rId32"/>
    <p:sldId id="932" r:id="rId33"/>
    <p:sldId id="1009" r:id="rId34"/>
  </p:sldIdLst>
  <p:sldSz cx="12192000" cy="6858000"/>
  <p:notesSz cx="6794500" cy="99314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8">
          <p15:clr>
            <a:srgbClr val="A4A3A4"/>
          </p15:clr>
        </p15:guide>
        <p15:guide id="2" pos="214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AA2D"/>
    <a:srgbClr val="FFFF99"/>
    <a:srgbClr val="FFCC00"/>
    <a:srgbClr val="92D050"/>
    <a:srgbClr val="B3B1B2"/>
    <a:srgbClr val="00C6FB"/>
    <a:srgbClr val="C00E0E"/>
    <a:srgbClr val="C00000"/>
    <a:srgbClr val="33CC33"/>
    <a:srgbClr val="66CC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392" autoAdjust="0"/>
    <p:restoredTop sz="95380" autoAdjust="0"/>
  </p:normalViewPr>
  <p:slideViewPr>
    <p:cSldViewPr snapToGrid="0" showGuides="1">
      <p:cViewPr varScale="1">
        <p:scale>
          <a:sx n="109" d="100"/>
          <a:sy n="109" d="100"/>
        </p:scale>
        <p:origin x="990" y="9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varScale="1">
        <p:scale>
          <a:sx n="80" d="100"/>
          <a:sy n="80" d="100"/>
        </p:scale>
        <p:origin x="4014" y="96"/>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2/Stats102.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xlsx"/></Relationships>
</file>

<file path=ppt/charts/_rels/chart11.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2/Stats102.xlsx" TargetMode="External"/><Relationship Id="rId2" Type="http://schemas.microsoft.com/office/2011/relationships/chartColorStyle" Target="colors9.xml"/><Relationship Id="rId1" Type="http://schemas.microsoft.com/office/2011/relationships/chartStyle" Target="style9.xml"/></Relationships>
</file>

<file path=ppt/charts/_rels/chart12.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2/Stats102.xlsx" TargetMode="External"/><Relationship Id="rId2" Type="http://schemas.microsoft.com/office/2011/relationships/chartColorStyle" Target="colors10.xml"/><Relationship Id="rId1" Type="http://schemas.microsoft.com/office/2011/relationships/chartStyle" Target="style10.xml"/></Relationships>
</file>

<file path=ppt/charts/_rels/chart13.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2/Stats102.xlsx" TargetMode="External"/><Relationship Id="rId2" Type="http://schemas.microsoft.com/office/2011/relationships/chartColorStyle" Target="colors11.xml"/><Relationship Id="rId1" Type="http://schemas.microsoft.com/office/2011/relationships/chartStyle" Target="style11.xml"/></Relationships>
</file>

<file path=ppt/charts/_rels/chart14.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2/Stats102.xlsx" TargetMode="External"/><Relationship Id="rId2" Type="http://schemas.microsoft.com/office/2011/relationships/chartColorStyle" Target="colors12.xml"/><Relationship Id="rId1" Type="http://schemas.microsoft.com/office/2011/relationships/chartStyle" Target="style12.xml"/></Relationships>
</file>

<file path=ppt/charts/_rels/chart15.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2/Stats102.xlsx" TargetMode="External"/><Relationship Id="rId2" Type="http://schemas.microsoft.com/office/2011/relationships/chartColorStyle" Target="colors13.xml"/><Relationship Id="rId1" Type="http://schemas.microsoft.com/office/2011/relationships/chartStyle" Target="style13.xml"/></Relationships>
</file>

<file path=ppt/charts/_rels/chart16.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2/Stats102.xlsx" TargetMode="External"/><Relationship Id="rId2" Type="http://schemas.microsoft.com/office/2011/relationships/chartColorStyle" Target="colors14.xml"/><Relationship Id="rId1" Type="http://schemas.microsoft.com/office/2011/relationships/chartStyle" Target="style14.xml"/></Relationships>
</file>

<file path=ppt/charts/_rels/chart17.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2/Stats102.xlsx" TargetMode="External"/><Relationship Id="rId2" Type="http://schemas.microsoft.com/office/2011/relationships/chartColorStyle" Target="colors15.xml"/><Relationship Id="rId1" Type="http://schemas.microsoft.com/office/2011/relationships/chartStyle" Target="style15.xml"/></Relationships>
</file>

<file path=ppt/charts/_rels/chart2.xml.rels><?xml version="1.0" encoding="UTF-8" standalone="yes"?>
<Relationships xmlns="http://schemas.openxmlformats.org/package/2006/relationships"><Relationship Id="rId1" Type="http://schemas.openxmlformats.org/officeDocument/2006/relationships/oleObject" Target="https://etsihq-my.sharepoint.com/personal/dongwook_kim_etsi_org/Documents/Documents/Spec%20manager/TSG%20Prep/TSG102/Stats102.xlsx" TargetMode="External"/></Relationships>
</file>

<file path=ppt/charts/_rels/chart3.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2/Stats102.xlsx" TargetMode="External"/><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2/Stats102.xlsx" TargetMode="External"/><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2/Stats102.xlsx" TargetMode="External"/><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2/Stats102.xlsx" TargetMode="External"/><Relationship Id="rId2" Type="http://schemas.microsoft.com/office/2011/relationships/chartColorStyle" Target="colors5.xml"/><Relationship Id="rId1" Type="http://schemas.microsoft.com/office/2011/relationships/chartStyle" Target="style5.xml"/></Relationships>
</file>

<file path=ppt/charts/_rels/chart7.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2/Stats102.xlsx" TargetMode="External"/><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2/Stats102.xlsx" TargetMode="External"/><Relationship Id="rId2" Type="http://schemas.microsoft.com/office/2011/relationships/chartColorStyle" Target="colors7.xml"/><Relationship Id="rId1" Type="http://schemas.microsoft.com/office/2011/relationships/chartStyle" Target="style7.xml"/></Relationships>
</file>

<file path=ppt/charts/_rels/chart9.xml.rels><?xml version="1.0" encoding="UTF-8" standalone="yes"?>
<Relationships xmlns="http://schemas.openxmlformats.org/package/2006/relationships"><Relationship Id="rId1" Type="http://schemas.openxmlformats.org/officeDocument/2006/relationships/oleObject" Target="../embeddings/oleObject1.bin"/></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28575" cap="rnd">
              <a:solidFill>
                <a:srgbClr val="81B861"/>
              </a:solidFill>
              <a:round/>
            </a:ln>
            <a:effectLst/>
          </c:spPr>
          <c:marker>
            <c:symbol val="circle"/>
            <c:size val="5"/>
            <c:spPr>
              <a:solidFill>
                <a:schemeClr val="accent1"/>
              </a:solidFill>
              <a:ln w="9525">
                <a:solidFill>
                  <a:schemeClr val="accent1"/>
                </a:solidFill>
              </a:ln>
              <a:effectLst/>
            </c:spPr>
          </c:marker>
          <c:dLbls>
            <c:spPr>
              <a:solidFill>
                <a:schemeClr val="bg1">
                  <a:lumMod val="50000"/>
                </a:schemeClr>
              </a:solid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trendline>
            <c:spPr>
              <a:ln w="19050" cap="rnd" cmpd="sng">
                <a:solidFill>
                  <a:srgbClr val="C00000"/>
                </a:solidFill>
                <a:prstDash val="solid"/>
              </a:ln>
              <a:effectLst/>
            </c:spPr>
            <c:trendlineType val="linear"/>
            <c:dispRSqr val="0"/>
            <c:dispEq val="0"/>
          </c:trendline>
          <c:cat>
            <c:strRef>
              <c:f>'general info'!$AE$35:$AO$35</c:f>
              <c:strCache>
                <c:ptCount val="11"/>
                <c:pt idx="0">
                  <c:v>2013</c:v>
                </c:pt>
                <c:pt idx="1">
                  <c:v>2014</c:v>
                </c:pt>
                <c:pt idx="2">
                  <c:v>2015</c:v>
                </c:pt>
                <c:pt idx="3">
                  <c:v>2016</c:v>
                </c:pt>
                <c:pt idx="4">
                  <c:v>2017</c:v>
                </c:pt>
                <c:pt idx="5">
                  <c:v>2018</c:v>
                </c:pt>
                <c:pt idx="6">
                  <c:v>2019</c:v>
                </c:pt>
                <c:pt idx="7">
                  <c:v>2020</c:v>
                </c:pt>
                <c:pt idx="8">
                  <c:v>2021</c:v>
                </c:pt>
                <c:pt idx="9">
                  <c:v>2022</c:v>
                </c:pt>
                <c:pt idx="10">
                  <c:v>2023*</c:v>
                </c:pt>
              </c:strCache>
            </c:strRef>
          </c:cat>
          <c:val>
            <c:numRef>
              <c:f>'general info'!$AE$53:$AO$53</c:f>
              <c:numCache>
                <c:formatCode>0</c:formatCode>
                <c:ptCount val="11"/>
                <c:pt idx="0">
                  <c:v>8022</c:v>
                </c:pt>
                <c:pt idx="1">
                  <c:v>8430</c:v>
                </c:pt>
                <c:pt idx="2">
                  <c:v>7964</c:v>
                </c:pt>
                <c:pt idx="3">
                  <c:v>9683</c:v>
                </c:pt>
                <c:pt idx="4">
                  <c:v>9121</c:v>
                </c:pt>
                <c:pt idx="5">
                  <c:v>11887</c:v>
                </c:pt>
                <c:pt idx="6">
                  <c:v>14467</c:v>
                </c:pt>
                <c:pt idx="7">
                  <c:v>14907.333333333334</c:v>
                </c:pt>
                <c:pt idx="8">
                  <c:v>15649</c:v>
                </c:pt>
                <c:pt idx="9">
                  <c:v>14712.333333333334</c:v>
                </c:pt>
                <c:pt idx="10">
                  <c:v>16725.333333333332</c:v>
                </c:pt>
              </c:numCache>
            </c:numRef>
          </c:val>
          <c:smooth val="0"/>
          <c:extLst>
            <c:ext xmlns:c16="http://schemas.microsoft.com/office/drawing/2014/chart" uri="{C3380CC4-5D6E-409C-BE32-E72D297353CC}">
              <c16:uniqueId val="{00000000-E509-434D-9196-C8A1DD1691CB}"/>
            </c:ext>
          </c:extLst>
        </c:ser>
        <c:dLbls>
          <c:dLblPos val="ctr"/>
          <c:showLegendKey val="0"/>
          <c:showVal val="1"/>
          <c:showCatName val="0"/>
          <c:showSerName val="0"/>
          <c:showPercent val="0"/>
          <c:showBubbleSize val="0"/>
        </c:dLbls>
        <c:marker val="1"/>
        <c:smooth val="0"/>
        <c:axId val="852696304"/>
        <c:axId val="852694504"/>
      </c:lineChart>
      <c:catAx>
        <c:axId val="8526963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52694504"/>
        <c:crosses val="autoZero"/>
        <c:auto val="1"/>
        <c:lblAlgn val="ctr"/>
        <c:lblOffset val="100"/>
        <c:noMultiLvlLbl val="0"/>
      </c:catAx>
      <c:valAx>
        <c:axId val="852694504"/>
        <c:scaling>
          <c:orientation val="minMax"/>
        </c:scaling>
        <c:delete val="1"/>
        <c:axPos val="l"/>
        <c:numFmt formatCode="0" sourceLinked="1"/>
        <c:majorTickMark val="none"/>
        <c:minorTickMark val="none"/>
        <c:tickLblPos val="nextTo"/>
        <c:crossAx val="85269630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accent5">
                    <a:lumMod val="75000"/>
                  </a:schemeClr>
                </a:solidFill>
                <a:latin typeface="+mn-lt"/>
                <a:ea typeface="+mn-ea"/>
                <a:cs typeface="+mn-cs"/>
              </a:defRPr>
            </a:pPr>
            <a:r>
              <a:rPr lang="en-GB">
                <a:solidFill>
                  <a:schemeClr val="accent5">
                    <a:lumMod val="75000"/>
                  </a:schemeClr>
                </a:solidFill>
              </a:rPr>
              <a:t>8- Organizational Partner for this 3GPP membership</a:t>
            </a:r>
          </a:p>
        </c:rich>
      </c:tx>
      <c:layout>
        <c:manualLayout>
          <c:xMode val="edge"/>
          <c:yMode val="edge"/>
          <c:x val="0.21531233595800522"/>
          <c:y val="2.7777777777777776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accent5">
                  <a:lumMod val="75000"/>
                </a:schemeClr>
              </a:solidFill>
              <a:latin typeface="+mn-lt"/>
              <a:ea typeface="+mn-ea"/>
              <a:cs typeface="+mn-cs"/>
            </a:defRPr>
          </a:pPr>
          <a:endParaRPr lang="en-US"/>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stacked"/>
        <c:varyColors val="0"/>
        <c:ser>
          <c:idx val="0"/>
          <c:order val="0"/>
          <c:spPr>
            <a:solidFill>
              <a:schemeClr val="accent1"/>
            </a:solidFill>
            <a:ln>
              <a:noFill/>
            </a:ln>
            <a:effectLst/>
            <a:sp3d/>
          </c:spPr>
          <c:invertIfNegative val="0"/>
          <c:dPt>
            <c:idx val="0"/>
            <c:invertIfNegative val="0"/>
            <c:bubble3D val="0"/>
            <c:spPr>
              <a:solidFill>
                <a:schemeClr val="accent2">
                  <a:lumMod val="60000"/>
                  <a:lumOff val="40000"/>
                </a:schemeClr>
              </a:solidFill>
              <a:ln>
                <a:noFill/>
              </a:ln>
              <a:effectLst/>
              <a:sp3d/>
            </c:spPr>
            <c:extLst>
              <c:ext xmlns:c16="http://schemas.microsoft.com/office/drawing/2014/chart" uri="{C3380CC4-5D6E-409C-BE32-E72D297353CC}">
                <c16:uniqueId val="{00000001-D51B-4792-A98F-491D870364C8}"/>
              </c:ext>
            </c:extLst>
          </c:dPt>
          <c:dPt>
            <c:idx val="1"/>
            <c:invertIfNegative val="0"/>
            <c:bubble3D val="0"/>
            <c:spPr>
              <a:solidFill>
                <a:schemeClr val="accent4">
                  <a:lumMod val="75000"/>
                </a:schemeClr>
              </a:solidFill>
              <a:ln>
                <a:noFill/>
              </a:ln>
              <a:effectLst/>
              <a:sp3d/>
            </c:spPr>
            <c:extLst>
              <c:ext xmlns:c16="http://schemas.microsoft.com/office/drawing/2014/chart" uri="{C3380CC4-5D6E-409C-BE32-E72D297353CC}">
                <c16:uniqueId val="{00000003-D51B-4792-A98F-491D870364C8}"/>
              </c:ext>
            </c:extLst>
          </c:dPt>
          <c:dPt>
            <c:idx val="2"/>
            <c:invertIfNegative val="0"/>
            <c:bubble3D val="0"/>
            <c:spPr>
              <a:solidFill>
                <a:schemeClr val="accent6">
                  <a:lumMod val="60000"/>
                  <a:lumOff val="40000"/>
                </a:schemeClr>
              </a:solidFill>
              <a:ln>
                <a:noFill/>
              </a:ln>
              <a:effectLst/>
              <a:sp3d/>
            </c:spPr>
            <c:extLst>
              <c:ext xmlns:c16="http://schemas.microsoft.com/office/drawing/2014/chart" uri="{C3380CC4-5D6E-409C-BE32-E72D297353CC}">
                <c16:uniqueId val="{00000005-D51B-4792-A98F-491D870364C8}"/>
              </c:ext>
            </c:extLst>
          </c:dPt>
          <c:dPt>
            <c:idx val="4"/>
            <c:invertIfNegative val="0"/>
            <c:bubble3D val="0"/>
            <c:spPr>
              <a:solidFill>
                <a:schemeClr val="accent6">
                  <a:lumMod val="75000"/>
                </a:schemeClr>
              </a:solidFill>
              <a:ln>
                <a:noFill/>
              </a:ln>
              <a:effectLst/>
              <a:sp3d/>
            </c:spPr>
            <c:extLst>
              <c:ext xmlns:c16="http://schemas.microsoft.com/office/drawing/2014/chart" uri="{C3380CC4-5D6E-409C-BE32-E72D297353CC}">
                <c16:uniqueId val="{00000007-D51B-4792-A98F-491D870364C8}"/>
              </c:ext>
            </c:extLst>
          </c:dPt>
          <c:dPt>
            <c:idx val="5"/>
            <c:invertIfNegative val="0"/>
            <c:bubble3D val="0"/>
            <c:spPr>
              <a:solidFill>
                <a:schemeClr val="accent2">
                  <a:lumMod val="50000"/>
                </a:schemeClr>
              </a:solidFill>
              <a:ln>
                <a:noFill/>
              </a:ln>
              <a:effectLst/>
              <a:sp3d/>
            </c:spPr>
            <c:extLst>
              <c:ext xmlns:c16="http://schemas.microsoft.com/office/drawing/2014/chart" uri="{C3380CC4-5D6E-409C-BE32-E72D297353CC}">
                <c16:uniqueId val="{00000009-D51B-4792-A98F-491D870364C8}"/>
              </c:ext>
            </c:extLst>
          </c:dPt>
          <c:dPt>
            <c:idx val="6"/>
            <c:invertIfNegative val="0"/>
            <c:bubble3D val="0"/>
            <c:spPr>
              <a:solidFill>
                <a:srgbClr val="7030A0"/>
              </a:solidFill>
              <a:ln>
                <a:noFill/>
              </a:ln>
              <a:effectLst/>
              <a:sp3d/>
            </c:spPr>
            <c:extLst>
              <c:ext xmlns:c16="http://schemas.microsoft.com/office/drawing/2014/chart" uri="{C3380CC4-5D6E-409C-BE32-E72D297353CC}">
                <c16:uniqueId val="{0000000B-D51B-4792-A98F-491D870364C8}"/>
              </c:ext>
            </c:extLst>
          </c:dPt>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Sheet3!$D$4:$D$10</c:f>
              <c:strCache>
                <c:ptCount val="7"/>
                <c:pt idx="0">
                  <c:v>ARIB</c:v>
                </c:pt>
                <c:pt idx="1">
                  <c:v>ATIS</c:v>
                </c:pt>
                <c:pt idx="2">
                  <c:v>CCSA</c:v>
                </c:pt>
                <c:pt idx="3">
                  <c:v>ETSI</c:v>
                </c:pt>
                <c:pt idx="4">
                  <c:v>TSDSI</c:v>
                </c:pt>
                <c:pt idx="5">
                  <c:v>TTA</c:v>
                </c:pt>
                <c:pt idx="6">
                  <c:v>TTC</c:v>
                </c:pt>
              </c:strCache>
            </c:strRef>
          </c:cat>
          <c:val>
            <c:numRef>
              <c:f>Sheet3!$E$4:$E$10</c:f>
              <c:numCache>
                <c:formatCode>General</c:formatCode>
                <c:ptCount val="7"/>
                <c:pt idx="0">
                  <c:v>16</c:v>
                </c:pt>
                <c:pt idx="1">
                  <c:v>31</c:v>
                </c:pt>
                <c:pt idx="2">
                  <c:v>49</c:v>
                </c:pt>
                <c:pt idx="3">
                  <c:v>178</c:v>
                </c:pt>
                <c:pt idx="4">
                  <c:v>12</c:v>
                </c:pt>
                <c:pt idx="5">
                  <c:v>14</c:v>
                </c:pt>
                <c:pt idx="6">
                  <c:v>5</c:v>
                </c:pt>
              </c:numCache>
            </c:numRef>
          </c:val>
          <c:extLst>
            <c:ext xmlns:c16="http://schemas.microsoft.com/office/drawing/2014/chart" uri="{C3380CC4-5D6E-409C-BE32-E72D297353CC}">
              <c16:uniqueId val="{0000000C-D51B-4792-A98F-491D870364C8}"/>
            </c:ext>
          </c:extLst>
        </c:ser>
        <c:dLbls>
          <c:showLegendKey val="0"/>
          <c:showVal val="0"/>
          <c:showCatName val="0"/>
          <c:showSerName val="0"/>
          <c:showPercent val="0"/>
          <c:showBubbleSize val="0"/>
        </c:dLbls>
        <c:gapWidth val="150"/>
        <c:shape val="box"/>
        <c:axId val="635047488"/>
        <c:axId val="635048472"/>
        <c:axId val="0"/>
      </c:bar3DChart>
      <c:catAx>
        <c:axId val="635047488"/>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accent5">
                    <a:lumMod val="75000"/>
                  </a:schemeClr>
                </a:solidFill>
                <a:latin typeface="+mn-lt"/>
                <a:ea typeface="+mn-ea"/>
                <a:cs typeface="+mn-cs"/>
              </a:defRPr>
            </a:pPr>
            <a:endParaRPr lang="en-US"/>
          </a:p>
        </c:txPr>
        <c:crossAx val="635048472"/>
        <c:crosses val="autoZero"/>
        <c:auto val="1"/>
        <c:lblAlgn val="ctr"/>
        <c:lblOffset val="100"/>
        <c:noMultiLvlLbl val="0"/>
      </c:catAx>
      <c:valAx>
        <c:axId val="6350484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accent5">
                    <a:lumMod val="75000"/>
                  </a:schemeClr>
                </a:solidFill>
                <a:latin typeface="+mn-lt"/>
                <a:ea typeface="+mn-ea"/>
                <a:cs typeface="+mn-cs"/>
              </a:defRPr>
            </a:pPr>
            <a:endParaRPr lang="en-US"/>
          </a:p>
        </c:txPr>
        <c:crossAx val="63504748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dirty="0">
                <a:effectLst/>
              </a:rPr>
              <a:t>TSG102 - </a:t>
            </a:r>
            <a:r>
              <a:rPr lang="en-GB" dirty="0"/>
              <a:t>Agreed CRs per</a:t>
            </a:r>
            <a:r>
              <a:rPr lang="en-GB" baseline="0" dirty="0"/>
              <a:t> TSG</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agreedCRs!$B$28</c:f>
              <c:strCache>
                <c:ptCount val="1"/>
                <c:pt idx="0">
                  <c:v>CT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agreedCRs!$C$28</c:f>
              <c:numCache>
                <c:formatCode>General</c:formatCode>
                <c:ptCount val="1"/>
                <c:pt idx="0">
                  <c:v>1569</c:v>
                </c:pt>
              </c:numCache>
            </c:numRef>
          </c:val>
          <c:extLst>
            <c:ext xmlns:c16="http://schemas.microsoft.com/office/drawing/2014/chart" uri="{C3380CC4-5D6E-409C-BE32-E72D297353CC}">
              <c16:uniqueId val="{00000000-7DE5-4BB0-B7ED-5F9CBB65328F}"/>
            </c:ext>
          </c:extLst>
        </c:ser>
        <c:ser>
          <c:idx val="1"/>
          <c:order val="1"/>
          <c:tx>
            <c:strRef>
              <c:f>agreedCRs!$B$29</c:f>
              <c:strCache>
                <c:ptCount val="1"/>
                <c:pt idx="0">
                  <c:v>RAN</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agreedCRs!$C$29</c:f>
              <c:numCache>
                <c:formatCode>General</c:formatCode>
                <c:ptCount val="1"/>
                <c:pt idx="0">
                  <c:v>2281</c:v>
                </c:pt>
              </c:numCache>
            </c:numRef>
          </c:val>
          <c:extLst>
            <c:ext xmlns:c16="http://schemas.microsoft.com/office/drawing/2014/chart" uri="{C3380CC4-5D6E-409C-BE32-E72D297353CC}">
              <c16:uniqueId val="{00000001-7DE5-4BB0-B7ED-5F9CBB65328F}"/>
            </c:ext>
          </c:extLst>
        </c:ser>
        <c:ser>
          <c:idx val="2"/>
          <c:order val="2"/>
          <c:tx>
            <c:strRef>
              <c:f>agreedCRs!$B$30</c:f>
              <c:strCache>
                <c:ptCount val="1"/>
                <c:pt idx="0">
                  <c:v>SA</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agreedCRs!$C$30</c:f>
              <c:numCache>
                <c:formatCode>General</c:formatCode>
                <c:ptCount val="1"/>
                <c:pt idx="0">
                  <c:v>1354</c:v>
                </c:pt>
              </c:numCache>
            </c:numRef>
          </c:val>
          <c:extLst>
            <c:ext xmlns:c16="http://schemas.microsoft.com/office/drawing/2014/chart" uri="{C3380CC4-5D6E-409C-BE32-E72D297353CC}">
              <c16:uniqueId val="{00000002-7DE5-4BB0-B7ED-5F9CBB65328F}"/>
            </c:ext>
          </c:extLst>
        </c:ser>
        <c:dLbls>
          <c:showLegendKey val="0"/>
          <c:showVal val="0"/>
          <c:showCatName val="0"/>
          <c:showSerName val="0"/>
          <c:showPercent val="0"/>
          <c:showBubbleSize val="0"/>
        </c:dLbls>
        <c:gapWidth val="219"/>
        <c:overlap val="-27"/>
        <c:axId val="782448136"/>
        <c:axId val="484477504"/>
      </c:barChart>
      <c:catAx>
        <c:axId val="7824481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84477504"/>
        <c:crosses val="autoZero"/>
        <c:auto val="1"/>
        <c:lblAlgn val="ctr"/>
        <c:lblOffset val="100"/>
        <c:noMultiLvlLbl val="0"/>
      </c:catAx>
      <c:valAx>
        <c:axId val="4844775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824481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dirty="0"/>
              <a:t>TSG102 - Agreed</a:t>
            </a:r>
            <a:r>
              <a:rPr lang="en-GB" baseline="0" dirty="0"/>
              <a:t> CRs - CT WG </a:t>
            </a:r>
            <a:endParaRPr lang="en-GB" dirty="0"/>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agreedCRs!$B$4</c:f>
              <c:strCache>
                <c:ptCount val="1"/>
                <c:pt idx="0">
                  <c:v>CT1</c:v>
                </c:pt>
              </c:strCache>
            </c:strRef>
          </c:tx>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agreedCRs!$C$4</c:f>
              <c:numCache>
                <c:formatCode>General</c:formatCode>
                <c:ptCount val="1"/>
                <c:pt idx="0">
                  <c:v>553</c:v>
                </c:pt>
              </c:numCache>
            </c:numRef>
          </c:val>
          <c:extLst>
            <c:ext xmlns:c16="http://schemas.microsoft.com/office/drawing/2014/chart" uri="{C3380CC4-5D6E-409C-BE32-E72D297353CC}">
              <c16:uniqueId val="{00000000-8726-47A7-BAFD-DA2D7FBD31B0}"/>
            </c:ext>
          </c:extLst>
        </c:ser>
        <c:ser>
          <c:idx val="1"/>
          <c:order val="1"/>
          <c:tx>
            <c:strRef>
              <c:f>agreedCRs!$B$5</c:f>
              <c:strCache>
                <c:ptCount val="1"/>
                <c:pt idx="0">
                  <c:v>CT3</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agreedCRs!$C$5</c:f>
              <c:numCache>
                <c:formatCode>General</c:formatCode>
                <c:ptCount val="1"/>
                <c:pt idx="0">
                  <c:v>529</c:v>
                </c:pt>
              </c:numCache>
            </c:numRef>
          </c:val>
          <c:extLst>
            <c:ext xmlns:c16="http://schemas.microsoft.com/office/drawing/2014/chart" uri="{C3380CC4-5D6E-409C-BE32-E72D297353CC}">
              <c16:uniqueId val="{00000001-8726-47A7-BAFD-DA2D7FBD31B0}"/>
            </c:ext>
          </c:extLst>
        </c:ser>
        <c:ser>
          <c:idx val="2"/>
          <c:order val="2"/>
          <c:tx>
            <c:strRef>
              <c:f>agreedCRs!$B$6</c:f>
              <c:strCache>
                <c:ptCount val="1"/>
                <c:pt idx="0">
                  <c:v>CT4</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agreedCRs!$C$6</c:f>
              <c:numCache>
                <c:formatCode>General</c:formatCode>
                <c:ptCount val="1"/>
                <c:pt idx="0">
                  <c:v>459</c:v>
                </c:pt>
              </c:numCache>
            </c:numRef>
          </c:val>
          <c:extLst>
            <c:ext xmlns:c16="http://schemas.microsoft.com/office/drawing/2014/chart" uri="{C3380CC4-5D6E-409C-BE32-E72D297353CC}">
              <c16:uniqueId val="{00000002-8726-47A7-BAFD-DA2D7FBD31B0}"/>
            </c:ext>
          </c:extLst>
        </c:ser>
        <c:ser>
          <c:idx val="3"/>
          <c:order val="3"/>
          <c:tx>
            <c:strRef>
              <c:f>agreedCRs!$B$7</c:f>
              <c:strCache>
                <c:ptCount val="1"/>
                <c:pt idx="0">
                  <c:v>CT6</c:v>
                </c:pt>
              </c:strCache>
            </c:strRef>
          </c:tx>
          <c:spPr>
            <a:solidFill>
              <a:srgbClr val="00B0F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agreedCRs!$C$7</c:f>
              <c:numCache>
                <c:formatCode>General</c:formatCode>
                <c:ptCount val="1"/>
                <c:pt idx="0">
                  <c:v>28</c:v>
                </c:pt>
              </c:numCache>
            </c:numRef>
          </c:val>
          <c:extLst>
            <c:ext xmlns:c16="http://schemas.microsoft.com/office/drawing/2014/chart" uri="{C3380CC4-5D6E-409C-BE32-E72D297353CC}">
              <c16:uniqueId val="{00000003-8726-47A7-BAFD-DA2D7FBD31B0}"/>
            </c:ext>
          </c:extLst>
        </c:ser>
        <c:dLbls>
          <c:showLegendKey val="0"/>
          <c:showVal val="0"/>
          <c:showCatName val="0"/>
          <c:showSerName val="0"/>
          <c:showPercent val="0"/>
          <c:showBubbleSize val="0"/>
        </c:dLbls>
        <c:gapWidth val="219"/>
        <c:overlap val="-27"/>
        <c:axId val="672689112"/>
        <c:axId val="672691080"/>
      </c:barChart>
      <c:catAx>
        <c:axId val="6726891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691080"/>
        <c:crosses val="autoZero"/>
        <c:auto val="1"/>
        <c:lblAlgn val="ctr"/>
        <c:lblOffset val="100"/>
        <c:noMultiLvlLbl val="0"/>
      </c:catAx>
      <c:valAx>
        <c:axId val="6726910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6891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dirty="0">
                <a:effectLst/>
              </a:rPr>
              <a:t>TSG102 - </a:t>
            </a:r>
            <a:r>
              <a:rPr lang="en-GB" dirty="0"/>
              <a:t>Agreed CRs - RAN WGs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agreedCRs!$B$10</c:f>
              <c:strCache>
                <c:ptCount val="1"/>
                <c:pt idx="0">
                  <c:v>RAN1</c:v>
                </c:pt>
              </c:strCache>
            </c:strRef>
          </c:tx>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agreedCRs!$C$10</c:f>
              <c:numCache>
                <c:formatCode>General</c:formatCode>
                <c:ptCount val="1"/>
                <c:pt idx="0">
                  <c:v>172</c:v>
                </c:pt>
              </c:numCache>
            </c:numRef>
          </c:val>
          <c:extLst>
            <c:ext xmlns:c16="http://schemas.microsoft.com/office/drawing/2014/chart" uri="{C3380CC4-5D6E-409C-BE32-E72D297353CC}">
              <c16:uniqueId val="{00000000-65D3-40C9-9651-7F78316DD23E}"/>
            </c:ext>
          </c:extLst>
        </c:ser>
        <c:ser>
          <c:idx val="1"/>
          <c:order val="1"/>
          <c:tx>
            <c:strRef>
              <c:f>agreedCRs!$B$11</c:f>
              <c:strCache>
                <c:ptCount val="1"/>
                <c:pt idx="0">
                  <c:v>RAN2</c:v>
                </c:pt>
              </c:strCache>
            </c:strRef>
          </c:tx>
          <c:spPr>
            <a:solidFill>
              <a:srgbClr val="FF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agreedCRs!$C$11</c:f>
              <c:numCache>
                <c:formatCode>General</c:formatCode>
                <c:ptCount val="1"/>
                <c:pt idx="0">
                  <c:v>262</c:v>
                </c:pt>
              </c:numCache>
            </c:numRef>
          </c:val>
          <c:extLst>
            <c:ext xmlns:c16="http://schemas.microsoft.com/office/drawing/2014/chart" uri="{C3380CC4-5D6E-409C-BE32-E72D297353CC}">
              <c16:uniqueId val="{00000001-65D3-40C9-9651-7F78316DD23E}"/>
            </c:ext>
          </c:extLst>
        </c:ser>
        <c:ser>
          <c:idx val="2"/>
          <c:order val="2"/>
          <c:tx>
            <c:strRef>
              <c:f>agreedCRs!$B$12</c:f>
              <c:strCache>
                <c:ptCount val="1"/>
                <c:pt idx="0">
                  <c:v>RAN3</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agreedCRs!$C$12</c:f>
              <c:numCache>
                <c:formatCode>General</c:formatCode>
                <c:ptCount val="1"/>
                <c:pt idx="0">
                  <c:v>144</c:v>
                </c:pt>
              </c:numCache>
            </c:numRef>
          </c:val>
          <c:extLst>
            <c:ext xmlns:c16="http://schemas.microsoft.com/office/drawing/2014/chart" uri="{C3380CC4-5D6E-409C-BE32-E72D297353CC}">
              <c16:uniqueId val="{00000002-65D3-40C9-9651-7F78316DD23E}"/>
            </c:ext>
          </c:extLst>
        </c:ser>
        <c:ser>
          <c:idx val="3"/>
          <c:order val="3"/>
          <c:tx>
            <c:strRef>
              <c:f>agreedCRs!$B$13</c:f>
              <c:strCache>
                <c:ptCount val="1"/>
                <c:pt idx="0">
                  <c:v>RAN4</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agreedCRs!$C$13</c:f>
              <c:numCache>
                <c:formatCode>General</c:formatCode>
                <c:ptCount val="1"/>
                <c:pt idx="0">
                  <c:v>657</c:v>
                </c:pt>
              </c:numCache>
            </c:numRef>
          </c:val>
          <c:extLst>
            <c:ext xmlns:c16="http://schemas.microsoft.com/office/drawing/2014/chart" uri="{C3380CC4-5D6E-409C-BE32-E72D297353CC}">
              <c16:uniqueId val="{00000003-65D3-40C9-9651-7F78316DD23E}"/>
            </c:ext>
          </c:extLst>
        </c:ser>
        <c:ser>
          <c:idx val="4"/>
          <c:order val="4"/>
          <c:tx>
            <c:strRef>
              <c:f>agreedCRs!$B$14</c:f>
              <c:strCache>
                <c:ptCount val="1"/>
                <c:pt idx="0">
                  <c:v>RAN5</c:v>
                </c:pt>
              </c:strCache>
            </c:strRef>
          </c:tx>
          <c:spPr>
            <a:solidFill>
              <a:srgbClr val="00B05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agreedCRs!$C$14</c:f>
              <c:numCache>
                <c:formatCode>General</c:formatCode>
                <c:ptCount val="1"/>
                <c:pt idx="0">
                  <c:v>1046</c:v>
                </c:pt>
              </c:numCache>
            </c:numRef>
          </c:val>
          <c:extLst>
            <c:ext xmlns:c16="http://schemas.microsoft.com/office/drawing/2014/chart" uri="{C3380CC4-5D6E-409C-BE32-E72D297353CC}">
              <c16:uniqueId val="{00000004-65D3-40C9-9651-7F78316DD23E}"/>
            </c:ext>
          </c:extLst>
        </c:ser>
        <c:dLbls>
          <c:showLegendKey val="0"/>
          <c:showVal val="0"/>
          <c:showCatName val="0"/>
          <c:showSerName val="0"/>
          <c:showPercent val="0"/>
          <c:showBubbleSize val="0"/>
        </c:dLbls>
        <c:gapWidth val="219"/>
        <c:overlap val="-27"/>
        <c:axId val="672725848"/>
        <c:axId val="672733720"/>
      </c:barChart>
      <c:catAx>
        <c:axId val="6727258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33720"/>
        <c:crosses val="autoZero"/>
        <c:auto val="1"/>
        <c:lblAlgn val="ctr"/>
        <c:lblOffset val="100"/>
        <c:noMultiLvlLbl val="0"/>
      </c:catAx>
      <c:valAx>
        <c:axId val="6727337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258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dirty="0">
                <a:effectLst/>
              </a:rPr>
              <a:t>TSG102 - </a:t>
            </a:r>
            <a:r>
              <a:rPr lang="en-GB" dirty="0"/>
              <a:t>Agreed CRs - SA WGs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agreedCRs!$B$17</c:f>
              <c:strCache>
                <c:ptCount val="1"/>
                <c:pt idx="0">
                  <c:v>SA1</c:v>
                </c:pt>
              </c:strCache>
            </c:strRef>
          </c:tx>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agreedCRs!$C$17</c:f>
              <c:numCache>
                <c:formatCode>General</c:formatCode>
                <c:ptCount val="1"/>
                <c:pt idx="0">
                  <c:v>30</c:v>
                </c:pt>
              </c:numCache>
            </c:numRef>
          </c:val>
          <c:extLst>
            <c:ext xmlns:c16="http://schemas.microsoft.com/office/drawing/2014/chart" uri="{C3380CC4-5D6E-409C-BE32-E72D297353CC}">
              <c16:uniqueId val="{00000000-10A3-4E77-8A59-615DC56BC126}"/>
            </c:ext>
          </c:extLst>
        </c:ser>
        <c:ser>
          <c:idx val="1"/>
          <c:order val="1"/>
          <c:tx>
            <c:strRef>
              <c:f>agreedCRs!$B$18</c:f>
              <c:strCache>
                <c:ptCount val="1"/>
                <c:pt idx="0">
                  <c:v>SA2</c:v>
                </c:pt>
              </c:strCache>
            </c:strRef>
          </c:tx>
          <c:spPr>
            <a:solidFill>
              <a:srgbClr val="FF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agreedCRs!$C$18</c:f>
              <c:numCache>
                <c:formatCode>General</c:formatCode>
                <c:ptCount val="1"/>
                <c:pt idx="0">
                  <c:v>406</c:v>
                </c:pt>
              </c:numCache>
            </c:numRef>
          </c:val>
          <c:extLst>
            <c:ext xmlns:c16="http://schemas.microsoft.com/office/drawing/2014/chart" uri="{C3380CC4-5D6E-409C-BE32-E72D297353CC}">
              <c16:uniqueId val="{00000001-10A3-4E77-8A59-615DC56BC126}"/>
            </c:ext>
          </c:extLst>
        </c:ser>
        <c:ser>
          <c:idx val="2"/>
          <c:order val="2"/>
          <c:tx>
            <c:strRef>
              <c:f>agreedCRs!$B$19</c:f>
              <c:strCache>
                <c:ptCount val="1"/>
                <c:pt idx="0">
                  <c:v>SA3</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agreedCRs!$C$19</c:f>
              <c:numCache>
                <c:formatCode>General</c:formatCode>
                <c:ptCount val="1"/>
                <c:pt idx="0">
                  <c:v>127</c:v>
                </c:pt>
              </c:numCache>
            </c:numRef>
          </c:val>
          <c:extLst>
            <c:ext xmlns:c16="http://schemas.microsoft.com/office/drawing/2014/chart" uri="{C3380CC4-5D6E-409C-BE32-E72D297353CC}">
              <c16:uniqueId val="{00000002-10A3-4E77-8A59-615DC56BC126}"/>
            </c:ext>
          </c:extLst>
        </c:ser>
        <c:ser>
          <c:idx val="3"/>
          <c:order val="3"/>
          <c:tx>
            <c:strRef>
              <c:f>agreedCRs!$B$20</c:f>
              <c:strCache>
                <c:ptCount val="1"/>
                <c:pt idx="0">
                  <c:v>SA3-LI</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agreedCRs!$C$20</c:f>
              <c:numCache>
                <c:formatCode>General</c:formatCode>
                <c:ptCount val="1"/>
                <c:pt idx="0">
                  <c:v>34</c:v>
                </c:pt>
              </c:numCache>
            </c:numRef>
          </c:val>
          <c:extLst>
            <c:ext xmlns:c16="http://schemas.microsoft.com/office/drawing/2014/chart" uri="{C3380CC4-5D6E-409C-BE32-E72D297353CC}">
              <c16:uniqueId val="{00000003-10A3-4E77-8A59-615DC56BC126}"/>
            </c:ext>
          </c:extLst>
        </c:ser>
        <c:ser>
          <c:idx val="4"/>
          <c:order val="4"/>
          <c:tx>
            <c:strRef>
              <c:f>agreedCRs!$B$21</c:f>
              <c:strCache>
                <c:ptCount val="1"/>
                <c:pt idx="0">
                  <c:v>SA4</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agreedCRs!$C$21</c:f>
              <c:numCache>
                <c:formatCode>General</c:formatCode>
                <c:ptCount val="1"/>
                <c:pt idx="0">
                  <c:v>21</c:v>
                </c:pt>
              </c:numCache>
            </c:numRef>
          </c:val>
          <c:extLst>
            <c:ext xmlns:c16="http://schemas.microsoft.com/office/drawing/2014/chart" uri="{C3380CC4-5D6E-409C-BE32-E72D297353CC}">
              <c16:uniqueId val="{00000004-10A3-4E77-8A59-615DC56BC126}"/>
            </c:ext>
          </c:extLst>
        </c:ser>
        <c:ser>
          <c:idx val="5"/>
          <c:order val="5"/>
          <c:tx>
            <c:strRef>
              <c:f>agreedCRs!$B$22</c:f>
              <c:strCache>
                <c:ptCount val="1"/>
                <c:pt idx="0">
                  <c:v>SA5</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agreedCRs!$C$22</c:f>
              <c:numCache>
                <c:formatCode>General</c:formatCode>
                <c:ptCount val="1"/>
                <c:pt idx="0">
                  <c:v>466</c:v>
                </c:pt>
              </c:numCache>
            </c:numRef>
          </c:val>
          <c:extLst>
            <c:ext xmlns:c16="http://schemas.microsoft.com/office/drawing/2014/chart" uri="{C3380CC4-5D6E-409C-BE32-E72D297353CC}">
              <c16:uniqueId val="{00000005-10A3-4E77-8A59-615DC56BC126}"/>
            </c:ext>
          </c:extLst>
        </c:ser>
        <c:ser>
          <c:idx val="6"/>
          <c:order val="6"/>
          <c:tx>
            <c:strRef>
              <c:f>agreedCRs!$B$23</c:f>
              <c:strCache>
                <c:ptCount val="1"/>
                <c:pt idx="0">
                  <c:v>SA6</c:v>
                </c:pt>
              </c:strCache>
            </c:strRef>
          </c:tx>
          <c:spPr>
            <a:solidFill>
              <a:srgbClr val="00B0F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agreedCRs!$C$23</c:f>
              <c:numCache>
                <c:formatCode>General</c:formatCode>
                <c:ptCount val="1"/>
                <c:pt idx="0">
                  <c:v>270</c:v>
                </c:pt>
              </c:numCache>
            </c:numRef>
          </c:val>
          <c:extLst>
            <c:ext xmlns:c16="http://schemas.microsoft.com/office/drawing/2014/chart" uri="{C3380CC4-5D6E-409C-BE32-E72D297353CC}">
              <c16:uniqueId val="{00000006-10A3-4E77-8A59-615DC56BC126}"/>
            </c:ext>
          </c:extLst>
        </c:ser>
        <c:dLbls>
          <c:showLegendKey val="0"/>
          <c:showVal val="0"/>
          <c:showCatName val="0"/>
          <c:showSerName val="0"/>
          <c:showPercent val="0"/>
          <c:showBubbleSize val="0"/>
        </c:dLbls>
        <c:gapWidth val="219"/>
        <c:overlap val="-27"/>
        <c:axId val="672745200"/>
        <c:axId val="672752416"/>
      </c:barChart>
      <c:catAx>
        <c:axId val="6727452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52416"/>
        <c:crosses val="autoZero"/>
        <c:auto val="1"/>
        <c:lblAlgn val="ctr"/>
        <c:lblOffset val="100"/>
        <c:noMultiLvlLbl val="0"/>
      </c:catAx>
      <c:valAx>
        <c:axId val="672752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452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GB"/>
              <a:t>Specs affected per release </a:t>
            </a:r>
            <a:br>
              <a:rPr lang="en-GB"/>
            </a:br>
            <a:r>
              <a:rPr lang="en-GB"/>
              <a:t>per TSG cycle - CT</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'affected specs'!$K$6</c:f>
              <c:strCache>
                <c:ptCount val="1"/>
                <c:pt idx="0">
                  <c:v>TSG99</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specs'!$K$7:$K$18</c:f>
              <c:numCache>
                <c:formatCode>General</c:formatCode>
                <c:ptCount val="12"/>
                <c:pt idx="3">
                  <c:v>1</c:v>
                </c:pt>
                <c:pt idx="4">
                  <c:v>1</c:v>
                </c:pt>
                <c:pt idx="5">
                  <c:v>1</c:v>
                </c:pt>
                <c:pt idx="6">
                  <c:v>1</c:v>
                </c:pt>
                <c:pt idx="7">
                  <c:v>6</c:v>
                </c:pt>
                <c:pt idx="8">
                  <c:v>22</c:v>
                </c:pt>
                <c:pt idx="9">
                  <c:v>61</c:v>
                </c:pt>
                <c:pt idx="10">
                  <c:v>102</c:v>
                </c:pt>
                <c:pt idx="11">
                  <c:v>0</c:v>
                </c:pt>
              </c:numCache>
            </c:numRef>
          </c:val>
          <c:extLst>
            <c:ext xmlns:c16="http://schemas.microsoft.com/office/drawing/2014/chart" uri="{C3380CC4-5D6E-409C-BE32-E72D297353CC}">
              <c16:uniqueId val="{00000000-DA44-4F78-969E-C31F73365A8A}"/>
            </c:ext>
          </c:extLst>
        </c:ser>
        <c:ser>
          <c:idx val="1"/>
          <c:order val="1"/>
          <c:tx>
            <c:strRef>
              <c:f>'affected specs'!$L$6</c:f>
              <c:strCache>
                <c:ptCount val="1"/>
                <c:pt idx="0">
                  <c:v>TSG100</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specs'!$L$7:$L$18</c:f>
              <c:numCache>
                <c:formatCode>General</c:formatCode>
                <c:ptCount val="12"/>
                <c:pt idx="5">
                  <c:v>1</c:v>
                </c:pt>
                <c:pt idx="6">
                  <c:v>3</c:v>
                </c:pt>
                <c:pt idx="7">
                  <c:v>4</c:v>
                </c:pt>
                <c:pt idx="8">
                  <c:v>24</c:v>
                </c:pt>
                <c:pt idx="9">
                  <c:v>58</c:v>
                </c:pt>
                <c:pt idx="10">
                  <c:v>122</c:v>
                </c:pt>
                <c:pt idx="11">
                  <c:v>0</c:v>
                </c:pt>
              </c:numCache>
            </c:numRef>
          </c:val>
          <c:extLst>
            <c:ext xmlns:c16="http://schemas.microsoft.com/office/drawing/2014/chart" uri="{C3380CC4-5D6E-409C-BE32-E72D297353CC}">
              <c16:uniqueId val="{00000001-DA44-4F78-969E-C31F73365A8A}"/>
            </c:ext>
          </c:extLst>
        </c:ser>
        <c:ser>
          <c:idx val="2"/>
          <c:order val="2"/>
          <c:tx>
            <c:strRef>
              <c:f>'affected specs'!$M$6</c:f>
              <c:strCache>
                <c:ptCount val="1"/>
                <c:pt idx="0">
                  <c:v>TSG101</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specs'!$M$7:$M$18</c:f>
              <c:numCache>
                <c:formatCode>General</c:formatCode>
                <c:ptCount val="12"/>
                <c:pt idx="3">
                  <c:v>1</c:v>
                </c:pt>
                <c:pt idx="4">
                  <c:v>1</c:v>
                </c:pt>
                <c:pt idx="5">
                  <c:v>1</c:v>
                </c:pt>
                <c:pt idx="6">
                  <c:v>2</c:v>
                </c:pt>
                <c:pt idx="7">
                  <c:v>3</c:v>
                </c:pt>
                <c:pt idx="8">
                  <c:v>12</c:v>
                </c:pt>
                <c:pt idx="9">
                  <c:v>40</c:v>
                </c:pt>
                <c:pt idx="10">
                  <c:v>104</c:v>
                </c:pt>
              </c:numCache>
            </c:numRef>
          </c:val>
          <c:extLst>
            <c:ext xmlns:c16="http://schemas.microsoft.com/office/drawing/2014/chart" uri="{C3380CC4-5D6E-409C-BE32-E72D297353CC}">
              <c16:uniqueId val="{00000002-DA44-4F78-969E-C31F73365A8A}"/>
            </c:ext>
          </c:extLst>
        </c:ser>
        <c:ser>
          <c:idx val="3"/>
          <c:order val="3"/>
          <c:tx>
            <c:strRef>
              <c:f>'affected specs'!$N$6</c:f>
              <c:strCache>
                <c:ptCount val="1"/>
                <c:pt idx="0">
                  <c:v>TSG102</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specs'!$N$7:$N$18</c:f>
              <c:numCache>
                <c:formatCode>General</c:formatCode>
                <c:ptCount val="12"/>
                <c:pt idx="7">
                  <c:v>3</c:v>
                </c:pt>
                <c:pt idx="8">
                  <c:v>10</c:v>
                </c:pt>
                <c:pt idx="9">
                  <c:v>49</c:v>
                </c:pt>
                <c:pt idx="10">
                  <c:v>128</c:v>
                </c:pt>
              </c:numCache>
            </c:numRef>
          </c:val>
          <c:extLst>
            <c:ext xmlns:c16="http://schemas.microsoft.com/office/drawing/2014/chart" uri="{C3380CC4-5D6E-409C-BE32-E72D297353CC}">
              <c16:uniqueId val="{00000003-DA44-4F78-969E-C31F73365A8A}"/>
            </c:ext>
          </c:extLst>
        </c:ser>
        <c:dLbls>
          <c:dLblPos val="inEnd"/>
          <c:showLegendKey val="0"/>
          <c:showVal val="1"/>
          <c:showCatName val="0"/>
          <c:showSerName val="0"/>
          <c:showPercent val="0"/>
          <c:showBubbleSize val="0"/>
        </c:dLbls>
        <c:gapWidth val="65"/>
        <c:axId val="994223408"/>
        <c:axId val="994222424"/>
      </c:barChart>
      <c:catAx>
        <c:axId val="994223408"/>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994222424"/>
        <c:crosses val="autoZero"/>
        <c:auto val="1"/>
        <c:lblAlgn val="ctr"/>
        <c:lblOffset val="100"/>
        <c:noMultiLvlLbl val="0"/>
      </c:catAx>
      <c:valAx>
        <c:axId val="994222424"/>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994223408"/>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GB"/>
              <a:t>Specs affected per release </a:t>
            </a:r>
            <a:br>
              <a:rPr lang="en-GB"/>
            </a:br>
            <a:r>
              <a:rPr lang="en-GB"/>
              <a:t>per TSG cycle</a:t>
            </a:r>
            <a:r>
              <a:rPr lang="en-GB" baseline="0"/>
              <a:t> </a:t>
            </a:r>
            <a:r>
              <a:rPr lang="en-GB"/>
              <a:t>- RAN</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'affected specs'!$AK$6</c:f>
              <c:strCache>
                <c:ptCount val="1"/>
                <c:pt idx="0">
                  <c:v>TSG99</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specs'!$AB$7:$AB$18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specs'!$AK$7:$AK$18</c:f>
              <c:numCache>
                <c:formatCode>General</c:formatCode>
                <c:ptCount val="12"/>
                <c:pt idx="5">
                  <c:v>1</c:v>
                </c:pt>
                <c:pt idx="7">
                  <c:v>8</c:v>
                </c:pt>
                <c:pt idx="8">
                  <c:v>24</c:v>
                </c:pt>
                <c:pt idx="9">
                  <c:v>45</c:v>
                </c:pt>
                <c:pt idx="10">
                  <c:v>7</c:v>
                </c:pt>
                <c:pt idx="11">
                  <c:v>0</c:v>
                </c:pt>
              </c:numCache>
            </c:numRef>
          </c:val>
          <c:extLst>
            <c:ext xmlns:c16="http://schemas.microsoft.com/office/drawing/2014/chart" uri="{C3380CC4-5D6E-409C-BE32-E72D297353CC}">
              <c16:uniqueId val="{00000000-B9F2-4D3C-9DB7-1DD54F817B58}"/>
            </c:ext>
          </c:extLst>
        </c:ser>
        <c:ser>
          <c:idx val="1"/>
          <c:order val="1"/>
          <c:tx>
            <c:strRef>
              <c:f>'affected specs'!$AL$6</c:f>
              <c:strCache>
                <c:ptCount val="1"/>
                <c:pt idx="0">
                  <c:v>TSG100</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specs'!$AB$7:$AB$18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specs'!$AL$7:$AL$18</c:f>
              <c:numCache>
                <c:formatCode>General</c:formatCode>
                <c:ptCount val="12"/>
                <c:pt idx="5">
                  <c:v>2</c:v>
                </c:pt>
                <c:pt idx="6">
                  <c:v>2</c:v>
                </c:pt>
                <c:pt idx="7">
                  <c:v>18</c:v>
                </c:pt>
                <c:pt idx="8">
                  <c:v>55</c:v>
                </c:pt>
                <c:pt idx="9">
                  <c:v>87</c:v>
                </c:pt>
                <c:pt idx="10">
                  <c:v>37</c:v>
                </c:pt>
                <c:pt idx="11">
                  <c:v>0</c:v>
                </c:pt>
              </c:numCache>
            </c:numRef>
          </c:val>
          <c:extLst>
            <c:ext xmlns:c16="http://schemas.microsoft.com/office/drawing/2014/chart" uri="{C3380CC4-5D6E-409C-BE32-E72D297353CC}">
              <c16:uniqueId val="{00000001-B9F2-4D3C-9DB7-1DD54F817B58}"/>
            </c:ext>
          </c:extLst>
        </c:ser>
        <c:ser>
          <c:idx val="2"/>
          <c:order val="2"/>
          <c:tx>
            <c:strRef>
              <c:f>'affected specs'!$AM$6</c:f>
              <c:strCache>
                <c:ptCount val="1"/>
                <c:pt idx="0">
                  <c:v>TSG101</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specs'!$AB$7:$AB$18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specs'!$AM$7:$AM$18</c:f>
              <c:numCache>
                <c:formatCode>General</c:formatCode>
                <c:ptCount val="12"/>
                <c:pt idx="2">
                  <c:v>1</c:v>
                </c:pt>
                <c:pt idx="5">
                  <c:v>1</c:v>
                </c:pt>
                <c:pt idx="6">
                  <c:v>2</c:v>
                </c:pt>
                <c:pt idx="7">
                  <c:v>23</c:v>
                </c:pt>
                <c:pt idx="8">
                  <c:v>46</c:v>
                </c:pt>
                <c:pt idx="9">
                  <c:v>78</c:v>
                </c:pt>
                <c:pt idx="10">
                  <c:v>55</c:v>
                </c:pt>
              </c:numCache>
            </c:numRef>
          </c:val>
          <c:extLst>
            <c:ext xmlns:c16="http://schemas.microsoft.com/office/drawing/2014/chart" uri="{C3380CC4-5D6E-409C-BE32-E72D297353CC}">
              <c16:uniqueId val="{00000002-B9F2-4D3C-9DB7-1DD54F817B58}"/>
            </c:ext>
          </c:extLst>
        </c:ser>
        <c:ser>
          <c:idx val="3"/>
          <c:order val="3"/>
          <c:tx>
            <c:strRef>
              <c:f>'affected specs'!$AN$6</c:f>
              <c:strCache>
                <c:ptCount val="1"/>
                <c:pt idx="0">
                  <c:v>TSG102</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specs'!$AB$7:$AB$18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specs'!$AN$7:$AN$18</c:f>
              <c:numCache>
                <c:formatCode>General</c:formatCode>
                <c:ptCount val="12"/>
                <c:pt idx="5">
                  <c:v>1</c:v>
                </c:pt>
                <c:pt idx="7">
                  <c:v>14</c:v>
                </c:pt>
                <c:pt idx="8">
                  <c:v>48</c:v>
                </c:pt>
                <c:pt idx="9">
                  <c:v>86</c:v>
                </c:pt>
                <c:pt idx="10">
                  <c:v>103</c:v>
                </c:pt>
              </c:numCache>
            </c:numRef>
          </c:val>
          <c:extLst>
            <c:ext xmlns:c16="http://schemas.microsoft.com/office/drawing/2014/chart" uri="{C3380CC4-5D6E-409C-BE32-E72D297353CC}">
              <c16:uniqueId val="{00000003-B9F2-4D3C-9DB7-1DD54F817B58}"/>
            </c:ext>
          </c:extLst>
        </c:ser>
        <c:dLbls>
          <c:dLblPos val="inEnd"/>
          <c:showLegendKey val="0"/>
          <c:showVal val="1"/>
          <c:showCatName val="0"/>
          <c:showSerName val="0"/>
          <c:showPercent val="0"/>
          <c:showBubbleSize val="0"/>
        </c:dLbls>
        <c:gapWidth val="65"/>
        <c:axId val="986486888"/>
        <c:axId val="986483936"/>
      </c:barChart>
      <c:catAx>
        <c:axId val="986486888"/>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986483936"/>
        <c:crosses val="autoZero"/>
        <c:auto val="1"/>
        <c:lblAlgn val="ctr"/>
        <c:lblOffset val="100"/>
        <c:noMultiLvlLbl val="0"/>
      </c:catAx>
      <c:valAx>
        <c:axId val="986483936"/>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986486888"/>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GB" sz="1800" b="1" i="0" baseline="0">
                <a:effectLst/>
              </a:rPr>
              <a:t>Specs affected per release </a:t>
            </a:r>
            <a:br>
              <a:rPr lang="en-GB" sz="1800" b="1" i="0" baseline="0">
                <a:effectLst/>
              </a:rPr>
            </a:br>
            <a:r>
              <a:rPr lang="en-GB" sz="1800" b="1" i="0" baseline="0">
                <a:effectLst/>
              </a:rPr>
              <a:t>per TSG cycle - SA</a:t>
            </a:r>
            <a:endParaRPr lang="en-GB">
              <a:effectLst/>
            </a:endParaRP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'affected specs'!$X$6</c:f>
              <c:strCache>
                <c:ptCount val="1"/>
                <c:pt idx="0">
                  <c:v>TSG99</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specs'!$O$7:$O$18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specs'!$X$7:$X$18</c:f>
              <c:numCache>
                <c:formatCode>General</c:formatCode>
                <c:ptCount val="12"/>
                <c:pt idx="3">
                  <c:v>1</c:v>
                </c:pt>
                <c:pt idx="4">
                  <c:v>1</c:v>
                </c:pt>
                <c:pt idx="5">
                  <c:v>1</c:v>
                </c:pt>
                <c:pt idx="6">
                  <c:v>1</c:v>
                </c:pt>
                <c:pt idx="7">
                  <c:v>7</c:v>
                </c:pt>
                <c:pt idx="8">
                  <c:v>21</c:v>
                </c:pt>
                <c:pt idx="9">
                  <c:v>56</c:v>
                </c:pt>
                <c:pt idx="10">
                  <c:v>66</c:v>
                </c:pt>
                <c:pt idx="11">
                  <c:v>4</c:v>
                </c:pt>
              </c:numCache>
            </c:numRef>
          </c:val>
          <c:extLst>
            <c:ext xmlns:c16="http://schemas.microsoft.com/office/drawing/2014/chart" uri="{C3380CC4-5D6E-409C-BE32-E72D297353CC}">
              <c16:uniqueId val="{00000000-4906-4824-8FFA-8D68E3FB9FF2}"/>
            </c:ext>
          </c:extLst>
        </c:ser>
        <c:ser>
          <c:idx val="1"/>
          <c:order val="1"/>
          <c:tx>
            <c:strRef>
              <c:f>'affected specs'!$Y$6</c:f>
              <c:strCache>
                <c:ptCount val="1"/>
                <c:pt idx="0">
                  <c:v>TSG100</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specs'!$O$7:$O$18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specs'!$Y$7:$Y$18</c:f>
              <c:numCache>
                <c:formatCode>General</c:formatCode>
                <c:ptCount val="12"/>
                <c:pt idx="7">
                  <c:v>7</c:v>
                </c:pt>
                <c:pt idx="8">
                  <c:v>22</c:v>
                </c:pt>
                <c:pt idx="9">
                  <c:v>50</c:v>
                </c:pt>
                <c:pt idx="10">
                  <c:v>86</c:v>
                </c:pt>
                <c:pt idx="11">
                  <c:v>6</c:v>
                </c:pt>
              </c:numCache>
            </c:numRef>
          </c:val>
          <c:extLst>
            <c:ext xmlns:c16="http://schemas.microsoft.com/office/drawing/2014/chart" uri="{C3380CC4-5D6E-409C-BE32-E72D297353CC}">
              <c16:uniqueId val="{00000001-4906-4824-8FFA-8D68E3FB9FF2}"/>
            </c:ext>
          </c:extLst>
        </c:ser>
        <c:ser>
          <c:idx val="2"/>
          <c:order val="2"/>
          <c:tx>
            <c:strRef>
              <c:f>'affected specs'!$Z$6</c:f>
              <c:strCache>
                <c:ptCount val="1"/>
                <c:pt idx="0">
                  <c:v>TSG101</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specs'!$O$7:$O$18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specs'!$Z$7:$Z$18</c:f>
              <c:numCache>
                <c:formatCode>General</c:formatCode>
                <c:ptCount val="12"/>
                <c:pt idx="7">
                  <c:v>5</c:v>
                </c:pt>
                <c:pt idx="8">
                  <c:v>23</c:v>
                </c:pt>
                <c:pt idx="9">
                  <c:v>52</c:v>
                </c:pt>
                <c:pt idx="10">
                  <c:v>90</c:v>
                </c:pt>
                <c:pt idx="11">
                  <c:v>18</c:v>
                </c:pt>
              </c:numCache>
            </c:numRef>
          </c:val>
          <c:extLst>
            <c:ext xmlns:c16="http://schemas.microsoft.com/office/drawing/2014/chart" uri="{C3380CC4-5D6E-409C-BE32-E72D297353CC}">
              <c16:uniqueId val="{00000002-4906-4824-8FFA-8D68E3FB9FF2}"/>
            </c:ext>
          </c:extLst>
        </c:ser>
        <c:ser>
          <c:idx val="3"/>
          <c:order val="3"/>
          <c:tx>
            <c:strRef>
              <c:f>'affected specs'!$AA$6</c:f>
              <c:strCache>
                <c:ptCount val="1"/>
                <c:pt idx="0">
                  <c:v>TSG102</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specs'!$O$7:$O$18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specs'!$AA$7:$AA$18</c:f>
              <c:numCache>
                <c:formatCode>General</c:formatCode>
                <c:ptCount val="12"/>
                <c:pt idx="0">
                  <c:v>1</c:v>
                </c:pt>
                <c:pt idx="1">
                  <c:v>1</c:v>
                </c:pt>
                <c:pt idx="2">
                  <c:v>1</c:v>
                </c:pt>
                <c:pt idx="3">
                  <c:v>1</c:v>
                </c:pt>
                <c:pt idx="4">
                  <c:v>1</c:v>
                </c:pt>
                <c:pt idx="5">
                  <c:v>1</c:v>
                </c:pt>
                <c:pt idx="6">
                  <c:v>1</c:v>
                </c:pt>
                <c:pt idx="7">
                  <c:v>8</c:v>
                </c:pt>
                <c:pt idx="8">
                  <c:v>28</c:v>
                </c:pt>
                <c:pt idx="9">
                  <c:v>51</c:v>
                </c:pt>
                <c:pt idx="10">
                  <c:v>100</c:v>
                </c:pt>
                <c:pt idx="11">
                  <c:v>21</c:v>
                </c:pt>
              </c:numCache>
            </c:numRef>
          </c:val>
          <c:extLst>
            <c:ext xmlns:c16="http://schemas.microsoft.com/office/drawing/2014/chart" uri="{C3380CC4-5D6E-409C-BE32-E72D297353CC}">
              <c16:uniqueId val="{00000003-4906-4824-8FFA-8D68E3FB9FF2}"/>
            </c:ext>
          </c:extLst>
        </c:ser>
        <c:dLbls>
          <c:dLblPos val="inEnd"/>
          <c:showLegendKey val="0"/>
          <c:showVal val="1"/>
          <c:showCatName val="0"/>
          <c:showSerName val="0"/>
          <c:showPercent val="0"/>
          <c:showBubbleSize val="0"/>
        </c:dLbls>
        <c:gapWidth val="65"/>
        <c:axId val="670745800"/>
        <c:axId val="670746128"/>
      </c:barChart>
      <c:catAx>
        <c:axId val="670745800"/>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670746128"/>
        <c:crosses val="autoZero"/>
        <c:auto val="1"/>
        <c:lblAlgn val="ctr"/>
        <c:lblOffset val="100"/>
        <c:noMultiLvlLbl val="0"/>
      </c:catAx>
      <c:valAx>
        <c:axId val="670746128"/>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670745800"/>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Nbr of specs (frozen Releases)</a:t>
            </a:r>
          </a:p>
        </c:rich>
      </c:tx>
      <c:overlay val="0"/>
    </c:title>
    <c:autoTitleDeleted val="0"/>
    <c:plotArea>
      <c:layout/>
      <c:lineChart>
        <c:grouping val="standard"/>
        <c:varyColors val="0"/>
        <c:ser>
          <c:idx val="0"/>
          <c:order val="0"/>
          <c:tx>
            <c:strRef>
              <c:f>'general info'!$L$59</c:f>
              <c:strCache>
                <c:ptCount val="1"/>
                <c:pt idx="0">
                  <c:v>Nbr of specs</c:v>
                </c:pt>
              </c:strCache>
            </c:strRef>
          </c:tx>
          <c:spPr>
            <a:ln>
              <a:solidFill>
                <a:srgbClr val="81B861"/>
              </a:solidFill>
            </a:ln>
          </c:spPr>
          <c:marker>
            <c:spPr>
              <a:solidFill>
                <a:schemeClr val="accent6"/>
              </a:solidFill>
              <a:ln>
                <a:solidFill>
                  <a:schemeClr val="accent6"/>
                </a:solidFill>
              </a:ln>
            </c:spPr>
          </c:marker>
          <c:cat>
            <c:strRef>
              <c:f>'general info'!$K$60:$K$74</c:f>
              <c:strCache>
                <c:ptCount val="15"/>
                <c:pt idx="0">
                  <c:v>R99</c:v>
                </c:pt>
                <c:pt idx="1">
                  <c:v>Rel-4</c:v>
                </c:pt>
                <c:pt idx="2">
                  <c:v>Rel-5</c:v>
                </c:pt>
                <c:pt idx="3">
                  <c:v>Rel-6</c:v>
                </c:pt>
                <c:pt idx="4">
                  <c:v>Rel-7</c:v>
                </c:pt>
                <c:pt idx="5">
                  <c:v>Rel-8</c:v>
                </c:pt>
                <c:pt idx="6">
                  <c:v>Rel-9</c:v>
                </c:pt>
                <c:pt idx="7">
                  <c:v>Rel-10</c:v>
                </c:pt>
                <c:pt idx="8">
                  <c:v>Rel-11</c:v>
                </c:pt>
                <c:pt idx="9">
                  <c:v>Rel-12</c:v>
                </c:pt>
                <c:pt idx="10">
                  <c:v>Rel-13</c:v>
                </c:pt>
                <c:pt idx="11">
                  <c:v>Rel-14</c:v>
                </c:pt>
                <c:pt idx="12">
                  <c:v>Rel-15</c:v>
                </c:pt>
                <c:pt idx="13">
                  <c:v>Rel-16</c:v>
                </c:pt>
                <c:pt idx="14">
                  <c:v>Rel-17</c:v>
                </c:pt>
              </c:strCache>
            </c:strRef>
          </c:cat>
          <c:val>
            <c:numRef>
              <c:f>'general info'!$L$60:$L$74</c:f>
              <c:numCache>
                <c:formatCode>General</c:formatCode>
                <c:ptCount val="15"/>
                <c:pt idx="0">
                  <c:v>446</c:v>
                </c:pt>
                <c:pt idx="1">
                  <c:v>516</c:v>
                </c:pt>
                <c:pt idx="2">
                  <c:v>582</c:v>
                </c:pt>
                <c:pt idx="3">
                  <c:v>760</c:v>
                </c:pt>
                <c:pt idx="4">
                  <c:v>875</c:v>
                </c:pt>
                <c:pt idx="5">
                  <c:v>1079</c:v>
                </c:pt>
                <c:pt idx="6">
                  <c:v>1117</c:v>
                </c:pt>
                <c:pt idx="7">
                  <c:v>1063</c:v>
                </c:pt>
                <c:pt idx="8">
                  <c:v>1184</c:v>
                </c:pt>
                <c:pt idx="9">
                  <c:v>1245</c:v>
                </c:pt>
                <c:pt idx="10">
                  <c:v>1284</c:v>
                </c:pt>
                <c:pt idx="11">
                  <c:v>1322</c:v>
                </c:pt>
                <c:pt idx="12">
                  <c:v>1500</c:v>
                </c:pt>
                <c:pt idx="13">
                  <c:v>1637</c:v>
                </c:pt>
                <c:pt idx="14">
                  <c:v>1721</c:v>
                </c:pt>
              </c:numCache>
            </c:numRef>
          </c:val>
          <c:smooth val="0"/>
          <c:extLst>
            <c:ext xmlns:c16="http://schemas.microsoft.com/office/drawing/2014/chart" uri="{C3380CC4-5D6E-409C-BE32-E72D297353CC}">
              <c16:uniqueId val="{00000000-855B-4394-8828-A02FB7CFEE00}"/>
            </c:ext>
          </c:extLst>
        </c:ser>
        <c:dLbls>
          <c:showLegendKey val="0"/>
          <c:showVal val="0"/>
          <c:showCatName val="0"/>
          <c:showSerName val="0"/>
          <c:showPercent val="0"/>
          <c:showBubbleSize val="0"/>
        </c:dLbls>
        <c:marker val="1"/>
        <c:smooth val="0"/>
        <c:axId val="94708096"/>
        <c:axId val="94709632"/>
      </c:lineChart>
      <c:catAx>
        <c:axId val="94708096"/>
        <c:scaling>
          <c:orientation val="minMax"/>
        </c:scaling>
        <c:delete val="0"/>
        <c:axPos val="b"/>
        <c:numFmt formatCode="General" sourceLinked="0"/>
        <c:majorTickMark val="out"/>
        <c:minorTickMark val="none"/>
        <c:tickLblPos val="nextTo"/>
        <c:crossAx val="94709632"/>
        <c:crosses val="autoZero"/>
        <c:auto val="1"/>
        <c:lblAlgn val="ctr"/>
        <c:lblOffset val="100"/>
        <c:noMultiLvlLbl val="0"/>
      </c:catAx>
      <c:valAx>
        <c:axId val="94709632"/>
        <c:scaling>
          <c:orientation val="minMax"/>
        </c:scaling>
        <c:delete val="0"/>
        <c:axPos val="l"/>
        <c:majorGridlines/>
        <c:numFmt formatCode="General" sourceLinked="1"/>
        <c:majorTickMark val="out"/>
        <c:minorTickMark val="none"/>
        <c:tickLblPos val="nextTo"/>
        <c:crossAx val="94708096"/>
        <c:crosses val="autoZero"/>
        <c:crossBetween val="between"/>
      </c:valAx>
    </c:plotArea>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'approved CR by WG '!$B$96</c:f>
              <c:strCache>
                <c:ptCount val="1"/>
                <c:pt idx="0">
                  <c:v>CT WGs</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'approved CR by WG '!$A$97:$A$127</c:f>
              <c:strCache>
                <c:ptCount val="3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strCache>
            </c:strRef>
          </c:cat>
          <c:val>
            <c:numRef>
              <c:f>'approved CR by WG '!$B$97:$B$127</c:f>
              <c:numCache>
                <c:formatCode>General</c:formatCode>
                <c:ptCount val="31"/>
                <c:pt idx="0">
                  <c:v>556.75</c:v>
                </c:pt>
                <c:pt idx="1">
                  <c:v>574.5</c:v>
                </c:pt>
                <c:pt idx="2">
                  <c:v>591.5</c:v>
                </c:pt>
                <c:pt idx="3">
                  <c:v>599.75</c:v>
                </c:pt>
                <c:pt idx="4">
                  <c:v>615.75</c:v>
                </c:pt>
                <c:pt idx="5">
                  <c:v>567.75</c:v>
                </c:pt>
                <c:pt idx="6">
                  <c:v>561</c:v>
                </c:pt>
                <c:pt idx="7">
                  <c:v>506.5</c:v>
                </c:pt>
                <c:pt idx="8">
                  <c:v>470.75</c:v>
                </c:pt>
                <c:pt idx="9">
                  <c:v>428.75</c:v>
                </c:pt>
                <c:pt idx="10">
                  <c:v>627.5</c:v>
                </c:pt>
                <c:pt idx="11">
                  <c:v>877</c:v>
                </c:pt>
                <c:pt idx="12">
                  <c:v>961.25</c:v>
                </c:pt>
                <c:pt idx="13">
                  <c:v>1110.25</c:v>
                </c:pt>
                <c:pt idx="14">
                  <c:v>1014.25</c:v>
                </c:pt>
                <c:pt idx="15">
                  <c:v>910.25</c:v>
                </c:pt>
                <c:pt idx="16">
                  <c:v>934.75</c:v>
                </c:pt>
                <c:pt idx="17">
                  <c:v>1135.75</c:v>
                </c:pt>
                <c:pt idx="18">
                  <c:v>1140.5</c:v>
                </c:pt>
                <c:pt idx="19">
                  <c:v>1180</c:v>
                </c:pt>
                <c:pt idx="20">
                  <c:v>1282.5</c:v>
                </c:pt>
                <c:pt idx="21">
                  <c:v>1163.5</c:v>
                </c:pt>
                <c:pt idx="22">
                  <c:v>1185.5</c:v>
                </c:pt>
                <c:pt idx="23">
                  <c:v>1159.75</c:v>
                </c:pt>
                <c:pt idx="24">
                  <c:v>1197.25</c:v>
                </c:pt>
                <c:pt idx="25">
                  <c:v>1234.75</c:v>
                </c:pt>
                <c:pt idx="26">
                  <c:v>1231.5</c:v>
                </c:pt>
                <c:pt idx="27">
                  <c:v>1226.75</c:v>
                </c:pt>
                <c:pt idx="28">
                  <c:v>1139.5</c:v>
                </c:pt>
                <c:pt idx="29">
                  <c:v>1153</c:v>
                </c:pt>
                <c:pt idx="30">
                  <c:v>1294</c:v>
                </c:pt>
              </c:numCache>
            </c:numRef>
          </c:val>
          <c:smooth val="0"/>
          <c:extLst>
            <c:ext xmlns:c16="http://schemas.microsoft.com/office/drawing/2014/chart" uri="{C3380CC4-5D6E-409C-BE32-E72D297353CC}">
              <c16:uniqueId val="{00000000-8CFD-4EFB-A32D-13073E9D3B81}"/>
            </c:ext>
          </c:extLst>
        </c:ser>
        <c:ser>
          <c:idx val="1"/>
          <c:order val="1"/>
          <c:tx>
            <c:strRef>
              <c:f>'approved CR by WG '!$C$96</c:f>
              <c:strCache>
                <c:ptCount val="1"/>
                <c:pt idx="0">
                  <c:v>RAN WGs</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'approved CR by WG '!$A$97:$A$127</c:f>
              <c:strCache>
                <c:ptCount val="3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strCache>
            </c:strRef>
          </c:cat>
          <c:val>
            <c:numRef>
              <c:f>'approved CR by WG '!$C$97:$C$127</c:f>
              <c:numCache>
                <c:formatCode>General</c:formatCode>
                <c:ptCount val="31"/>
                <c:pt idx="0">
                  <c:v>1198.5</c:v>
                </c:pt>
                <c:pt idx="1">
                  <c:v>1261.75</c:v>
                </c:pt>
                <c:pt idx="2">
                  <c:v>1413.25</c:v>
                </c:pt>
                <c:pt idx="3">
                  <c:v>1474.75</c:v>
                </c:pt>
                <c:pt idx="4">
                  <c:v>1550.25</c:v>
                </c:pt>
                <c:pt idx="5">
                  <c:v>1591.75</c:v>
                </c:pt>
                <c:pt idx="6">
                  <c:v>1541.25</c:v>
                </c:pt>
                <c:pt idx="7">
                  <c:v>1455</c:v>
                </c:pt>
                <c:pt idx="8">
                  <c:v>1363</c:v>
                </c:pt>
                <c:pt idx="9">
                  <c:v>1306</c:v>
                </c:pt>
                <c:pt idx="10">
                  <c:v>1268.75</c:v>
                </c:pt>
                <c:pt idx="11">
                  <c:v>1421.75</c:v>
                </c:pt>
                <c:pt idx="12">
                  <c:v>1572.25</c:v>
                </c:pt>
                <c:pt idx="13">
                  <c:v>1679.5</c:v>
                </c:pt>
                <c:pt idx="14">
                  <c:v>1799.5</c:v>
                </c:pt>
                <c:pt idx="15">
                  <c:v>1829.5</c:v>
                </c:pt>
                <c:pt idx="16">
                  <c:v>1781.75</c:v>
                </c:pt>
                <c:pt idx="17">
                  <c:v>1916.5</c:v>
                </c:pt>
                <c:pt idx="18">
                  <c:v>1972.5</c:v>
                </c:pt>
                <c:pt idx="19">
                  <c:v>1953.75</c:v>
                </c:pt>
                <c:pt idx="20">
                  <c:v>2121.25</c:v>
                </c:pt>
                <c:pt idx="21">
                  <c:v>2125</c:v>
                </c:pt>
                <c:pt idx="22">
                  <c:v>2068.25</c:v>
                </c:pt>
                <c:pt idx="23">
                  <c:v>1958.5</c:v>
                </c:pt>
                <c:pt idx="24">
                  <c:v>1905</c:v>
                </c:pt>
                <c:pt idx="25">
                  <c:v>1781.25</c:v>
                </c:pt>
                <c:pt idx="26">
                  <c:v>1796.5</c:v>
                </c:pt>
                <c:pt idx="27">
                  <c:v>1889.25</c:v>
                </c:pt>
                <c:pt idx="28">
                  <c:v>1932.5</c:v>
                </c:pt>
                <c:pt idx="29">
                  <c:v>1945.75</c:v>
                </c:pt>
                <c:pt idx="30">
                  <c:v>1731.75</c:v>
                </c:pt>
              </c:numCache>
            </c:numRef>
          </c:val>
          <c:smooth val="0"/>
          <c:extLst>
            <c:ext xmlns:c16="http://schemas.microsoft.com/office/drawing/2014/chart" uri="{C3380CC4-5D6E-409C-BE32-E72D297353CC}">
              <c16:uniqueId val="{00000001-8CFD-4EFB-A32D-13073E9D3B81}"/>
            </c:ext>
          </c:extLst>
        </c:ser>
        <c:ser>
          <c:idx val="2"/>
          <c:order val="2"/>
          <c:tx>
            <c:strRef>
              <c:f>'approved CR by WG '!$D$96</c:f>
              <c:strCache>
                <c:ptCount val="1"/>
                <c:pt idx="0">
                  <c:v>SA WGs</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'approved CR by WG '!$A$97:$A$127</c:f>
              <c:strCache>
                <c:ptCount val="3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strCache>
            </c:strRef>
          </c:cat>
          <c:val>
            <c:numRef>
              <c:f>'approved CR by WG '!$D$97:$D$127</c:f>
              <c:numCache>
                <c:formatCode>General</c:formatCode>
                <c:ptCount val="31"/>
                <c:pt idx="0">
                  <c:v>276</c:v>
                </c:pt>
                <c:pt idx="1">
                  <c:v>300.25</c:v>
                </c:pt>
                <c:pt idx="2">
                  <c:v>331</c:v>
                </c:pt>
                <c:pt idx="3">
                  <c:v>323.25</c:v>
                </c:pt>
                <c:pt idx="4">
                  <c:v>328.25</c:v>
                </c:pt>
                <c:pt idx="5">
                  <c:v>332.5</c:v>
                </c:pt>
                <c:pt idx="6">
                  <c:v>297.75</c:v>
                </c:pt>
                <c:pt idx="7">
                  <c:v>316</c:v>
                </c:pt>
                <c:pt idx="8">
                  <c:v>389.25</c:v>
                </c:pt>
                <c:pt idx="9">
                  <c:v>484.75</c:v>
                </c:pt>
                <c:pt idx="10">
                  <c:v>576.5</c:v>
                </c:pt>
                <c:pt idx="11">
                  <c:v>672.75</c:v>
                </c:pt>
                <c:pt idx="12">
                  <c:v>712.75</c:v>
                </c:pt>
                <c:pt idx="13">
                  <c:v>731.5</c:v>
                </c:pt>
                <c:pt idx="14">
                  <c:v>796.25</c:v>
                </c:pt>
                <c:pt idx="15">
                  <c:v>873.25</c:v>
                </c:pt>
                <c:pt idx="16">
                  <c:v>839.75</c:v>
                </c:pt>
                <c:pt idx="17">
                  <c:v>817</c:v>
                </c:pt>
                <c:pt idx="18">
                  <c:v>723</c:v>
                </c:pt>
                <c:pt idx="19">
                  <c:v>580.75</c:v>
                </c:pt>
                <c:pt idx="20">
                  <c:v>586.25</c:v>
                </c:pt>
                <c:pt idx="21">
                  <c:v>601.75</c:v>
                </c:pt>
                <c:pt idx="22">
                  <c:v>673.5</c:v>
                </c:pt>
                <c:pt idx="23">
                  <c:v>789</c:v>
                </c:pt>
                <c:pt idx="24">
                  <c:v>772.5</c:v>
                </c:pt>
                <c:pt idx="25">
                  <c:v>736.5</c:v>
                </c:pt>
                <c:pt idx="26">
                  <c:v>664</c:v>
                </c:pt>
                <c:pt idx="27">
                  <c:v>600.75</c:v>
                </c:pt>
                <c:pt idx="28">
                  <c:v>728.25</c:v>
                </c:pt>
                <c:pt idx="29">
                  <c:v>874.75</c:v>
                </c:pt>
                <c:pt idx="30">
                  <c:v>1064</c:v>
                </c:pt>
              </c:numCache>
            </c:numRef>
          </c:val>
          <c:smooth val="0"/>
          <c:extLst>
            <c:ext xmlns:c16="http://schemas.microsoft.com/office/drawing/2014/chart" uri="{C3380CC4-5D6E-409C-BE32-E72D297353CC}">
              <c16:uniqueId val="{00000002-8CFD-4EFB-A32D-13073E9D3B81}"/>
            </c:ext>
          </c:extLst>
        </c:ser>
        <c:ser>
          <c:idx val="3"/>
          <c:order val="3"/>
          <c:tx>
            <c:strRef>
              <c:f>'approved CR by WG '!$E$96</c:f>
              <c:strCache>
                <c:ptCount val="1"/>
                <c:pt idx="0">
                  <c:v>Total</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cat>
            <c:strRef>
              <c:f>'approved CR by WG '!$A$97:$A$127</c:f>
              <c:strCache>
                <c:ptCount val="3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strCache>
            </c:strRef>
          </c:cat>
          <c:val>
            <c:numRef>
              <c:f>'approved CR by WG '!$E$97:$E$127</c:f>
              <c:numCache>
                <c:formatCode>General</c:formatCode>
                <c:ptCount val="31"/>
                <c:pt idx="0">
                  <c:v>2031.25</c:v>
                </c:pt>
                <c:pt idx="1">
                  <c:v>2136.5</c:v>
                </c:pt>
                <c:pt idx="2">
                  <c:v>2335.75</c:v>
                </c:pt>
                <c:pt idx="3">
                  <c:v>2397.75</c:v>
                </c:pt>
                <c:pt idx="4">
                  <c:v>2494.25</c:v>
                </c:pt>
                <c:pt idx="5">
                  <c:v>2492</c:v>
                </c:pt>
                <c:pt idx="6">
                  <c:v>2400</c:v>
                </c:pt>
                <c:pt idx="7">
                  <c:v>2277.5</c:v>
                </c:pt>
                <c:pt idx="8">
                  <c:v>2223</c:v>
                </c:pt>
                <c:pt idx="9">
                  <c:v>2219.5</c:v>
                </c:pt>
                <c:pt idx="10">
                  <c:v>2472.75</c:v>
                </c:pt>
                <c:pt idx="11">
                  <c:v>2971.5</c:v>
                </c:pt>
                <c:pt idx="12">
                  <c:v>3246.25</c:v>
                </c:pt>
                <c:pt idx="13">
                  <c:v>3521.25</c:v>
                </c:pt>
                <c:pt idx="14">
                  <c:v>3610</c:v>
                </c:pt>
                <c:pt idx="15">
                  <c:v>3613</c:v>
                </c:pt>
                <c:pt idx="16">
                  <c:v>3556.25</c:v>
                </c:pt>
                <c:pt idx="17">
                  <c:v>3869.25</c:v>
                </c:pt>
                <c:pt idx="18">
                  <c:v>3836</c:v>
                </c:pt>
                <c:pt idx="19">
                  <c:v>3714.5</c:v>
                </c:pt>
                <c:pt idx="20">
                  <c:v>3990</c:v>
                </c:pt>
                <c:pt idx="21">
                  <c:v>3890.25</c:v>
                </c:pt>
                <c:pt idx="22">
                  <c:v>3927.25</c:v>
                </c:pt>
                <c:pt idx="23">
                  <c:v>3907.25</c:v>
                </c:pt>
                <c:pt idx="24">
                  <c:v>3874.75</c:v>
                </c:pt>
                <c:pt idx="25">
                  <c:v>3752.5</c:v>
                </c:pt>
                <c:pt idx="26">
                  <c:v>3692</c:v>
                </c:pt>
                <c:pt idx="27">
                  <c:v>3716.75</c:v>
                </c:pt>
                <c:pt idx="28">
                  <c:v>3800.25</c:v>
                </c:pt>
                <c:pt idx="29">
                  <c:v>3973.5</c:v>
                </c:pt>
                <c:pt idx="30">
                  <c:v>4089.75</c:v>
                </c:pt>
              </c:numCache>
            </c:numRef>
          </c:val>
          <c:smooth val="0"/>
          <c:extLst>
            <c:ext xmlns:c16="http://schemas.microsoft.com/office/drawing/2014/chart" uri="{C3380CC4-5D6E-409C-BE32-E72D297353CC}">
              <c16:uniqueId val="{00000003-8CFD-4EFB-A32D-13073E9D3B81}"/>
            </c:ext>
          </c:extLst>
        </c:ser>
        <c:dLbls>
          <c:showLegendKey val="0"/>
          <c:showVal val="0"/>
          <c:showCatName val="0"/>
          <c:showSerName val="0"/>
          <c:showPercent val="0"/>
          <c:showBubbleSize val="0"/>
        </c:dLbls>
        <c:marker val="1"/>
        <c:smooth val="0"/>
        <c:axId val="1039709888"/>
        <c:axId val="1039718416"/>
      </c:lineChart>
      <c:catAx>
        <c:axId val="10397098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9718416"/>
        <c:crosses val="autoZero"/>
        <c:auto val="1"/>
        <c:lblAlgn val="ctr"/>
        <c:lblOffset val="100"/>
        <c:noMultiLvlLbl val="0"/>
      </c:catAx>
      <c:valAx>
        <c:axId val="1039718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97098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CT</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'approved CR by WG'!$B$40</c:f>
              <c:strCache>
                <c:ptCount val="1"/>
                <c:pt idx="0">
                  <c:v>C1</c:v>
                </c:pt>
              </c:strCache>
            </c:strRef>
          </c:tx>
          <c:spPr>
            <a:ln w="28575" cap="rnd">
              <a:solidFill>
                <a:schemeClr val="accent2">
                  <a:lumMod val="50000"/>
                </a:schemeClr>
              </a:solidFill>
              <a:round/>
            </a:ln>
            <a:effectLst/>
          </c:spPr>
          <c:marker>
            <c:symbol val="circle"/>
            <c:size val="5"/>
            <c:spPr>
              <a:solidFill>
                <a:schemeClr val="accent1"/>
              </a:solidFill>
              <a:ln w="9525">
                <a:solidFill>
                  <a:schemeClr val="accent2">
                    <a:lumMod val="50000"/>
                  </a:schemeClr>
                </a:solidFill>
              </a:ln>
              <a:effectLst/>
            </c:spPr>
          </c:marker>
          <c:cat>
            <c:strRef>
              <c:f>'approved CR by WG'!$A$41:$A$71</c:f>
              <c:strCache>
                <c:ptCount val="3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strCache>
            </c:strRef>
          </c:cat>
          <c:val>
            <c:numRef>
              <c:f>'approved CR by WG'!$B$41:$B$71</c:f>
              <c:numCache>
                <c:formatCode>General</c:formatCode>
                <c:ptCount val="31"/>
                <c:pt idx="0">
                  <c:v>261.5</c:v>
                </c:pt>
                <c:pt idx="1">
                  <c:v>281.5</c:v>
                </c:pt>
                <c:pt idx="2">
                  <c:v>300.75</c:v>
                </c:pt>
                <c:pt idx="3">
                  <c:v>318</c:v>
                </c:pt>
                <c:pt idx="4">
                  <c:v>346.5</c:v>
                </c:pt>
                <c:pt idx="5">
                  <c:v>306</c:v>
                </c:pt>
                <c:pt idx="6">
                  <c:v>304</c:v>
                </c:pt>
                <c:pt idx="7">
                  <c:v>282.5</c:v>
                </c:pt>
                <c:pt idx="8">
                  <c:v>269</c:v>
                </c:pt>
                <c:pt idx="9">
                  <c:v>249.75</c:v>
                </c:pt>
                <c:pt idx="10">
                  <c:v>304.5</c:v>
                </c:pt>
                <c:pt idx="11">
                  <c:v>368</c:v>
                </c:pt>
                <c:pt idx="12">
                  <c:v>398.75</c:v>
                </c:pt>
                <c:pt idx="13">
                  <c:v>447</c:v>
                </c:pt>
                <c:pt idx="14">
                  <c:v>396.5</c:v>
                </c:pt>
                <c:pt idx="15">
                  <c:v>364.25</c:v>
                </c:pt>
                <c:pt idx="16">
                  <c:v>342.25</c:v>
                </c:pt>
                <c:pt idx="17">
                  <c:v>413</c:v>
                </c:pt>
                <c:pt idx="18">
                  <c:v>435.25</c:v>
                </c:pt>
                <c:pt idx="19">
                  <c:v>472.5</c:v>
                </c:pt>
                <c:pt idx="20">
                  <c:v>498.25</c:v>
                </c:pt>
                <c:pt idx="21">
                  <c:v>419.75</c:v>
                </c:pt>
                <c:pt idx="22">
                  <c:v>418.5</c:v>
                </c:pt>
                <c:pt idx="23">
                  <c:v>380.5</c:v>
                </c:pt>
                <c:pt idx="24">
                  <c:v>425.5</c:v>
                </c:pt>
                <c:pt idx="25">
                  <c:v>471.25</c:v>
                </c:pt>
                <c:pt idx="26">
                  <c:v>451.75</c:v>
                </c:pt>
                <c:pt idx="27">
                  <c:v>467.5</c:v>
                </c:pt>
                <c:pt idx="28">
                  <c:v>413</c:v>
                </c:pt>
                <c:pt idx="29">
                  <c:v>408.75</c:v>
                </c:pt>
                <c:pt idx="30">
                  <c:v>419</c:v>
                </c:pt>
              </c:numCache>
            </c:numRef>
          </c:val>
          <c:smooth val="0"/>
          <c:extLst>
            <c:ext xmlns:c16="http://schemas.microsoft.com/office/drawing/2014/chart" uri="{C3380CC4-5D6E-409C-BE32-E72D297353CC}">
              <c16:uniqueId val="{00000000-EF81-4660-9800-502B30BF9B46}"/>
            </c:ext>
          </c:extLst>
        </c:ser>
        <c:ser>
          <c:idx val="1"/>
          <c:order val="1"/>
          <c:tx>
            <c:strRef>
              <c:f>'approved CR by WG'!$C$40</c:f>
              <c:strCache>
                <c:ptCount val="1"/>
                <c:pt idx="0">
                  <c:v>C3</c:v>
                </c:pt>
              </c:strCache>
            </c:strRef>
          </c:tx>
          <c:spPr>
            <a:ln w="28575" cap="rnd">
              <a:solidFill>
                <a:srgbClr val="FFC000"/>
              </a:solidFill>
              <a:round/>
            </a:ln>
            <a:effectLst/>
          </c:spPr>
          <c:marker>
            <c:symbol val="circle"/>
            <c:size val="5"/>
            <c:spPr>
              <a:solidFill>
                <a:schemeClr val="accent2"/>
              </a:solidFill>
              <a:ln w="9525">
                <a:solidFill>
                  <a:srgbClr val="FFC000"/>
                </a:solidFill>
              </a:ln>
              <a:effectLst/>
            </c:spPr>
          </c:marker>
          <c:cat>
            <c:strRef>
              <c:f>'approved CR by WG'!$A$41:$A$71</c:f>
              <c:strCache>
                <c:ptCount val="3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strCache>
            </c:strRef>
          </c:cat>
          <c:val>
            <c:numRef>
              <c:f>'approved CR by WG'!$C$41:$C$71</c:f>
              <c:numCache>
                <c:formatCode>General</c:formatCode>
                <c:ptCount val="31"/>
                <c:pt idx="0">
                  <c:v>117</c:v>
                </c:pt>
                <c:pt idx="1">
                  <c:v>108.5</c:v>
                </c:pt>
                <c:pt idx="2">
                  <c:v>103.5</c:v>
                </c:pt>
                <c:pt idx="3">
                  <c:v>106</c:v>
                </c:pt>
                <c:pt idx="4">
                  <c:v>94.25</c:v>
                </c:pt>
                <c:pt idx="5">
                  <c:v>93.75</c:v>
                </c:pt>
                <c:pt idx="6">
                  <c:v>87</c:v>
                </c:pt>
                <c:pt idx="7">
                  <c:v>67.5</c:v>
                </c:pt>
                <c:pt idx="8">
                  <c:v>66.5</c:v>
                </c:pt>
                <c:pt idx="9">
                  <c:v>54</c:v>
                </c:pt>
                <c:pt idx="10">
                  <c:v>120.25</c:v>
                </c:pt>
                <c:pt idx="11">
                  <c:v>228</c:v>
                </c:pt>
                <c:pt idx="12">
                  <c:v>249.5</c:v>
                </c:pt>
                <c:pt idx="13">
                  <c:v>305.5</c:v>
                </c:pt>
                <c:pt idx="14">
                  <c:v>285.5</c:v>
                </c:pt>
                <c:pt idx="15">
                  <c:v>231.25</c:v>
                </c:pt>
                <c:pt idx="16">
                  <c:v>242.75</c:v>
                </c:pt>
                <c:pt idx="17">
                  <c:v>298.75</c:v>
                </c:pt>
                <c:pt idx="18">
                  <c:v>289</c:v>
                </c:pt>
                <c:pt idx="19">
                  <c:v>296.5</c:v>
                </c:pt>
                <c:pt idx="20">
                  <c:v>364</c:v>
                </c:pt>
                <c:pt idx="21">
                  <c:v>352</c:v>
                </c:pt>
                <c:pt idx="22">
                  <c:v>363.75</c:v>
                </c:pt>
                <c:pt idx="23">
                  <c:v>376.5</c:v>
                </c:pt>
                <c:pt idx="24">
                  <c:v>362.25</c:v>
                </c:pt>
                <c:pt idx="25">
                  <c:v>380.25</c:v>
                </c:pt>
                <c:pt idx="26">
                  <c:v>407.25</c:v>
                </c:pt>
                <c:pt idx="27">
                  <c:v>413.75</c:v>
                </c:pt>
                <c:pt idx="28">
                  <c:v>415.75</c:v>
                </c:pt>
                <c:pt idx="29">
                  <c:v>424.25</c:v>
                </c:pt>
                <c:pt idx="30">
                  <c:v>412.5</c:v>
                </c:pt>
              </c:numCache>
            </c:numRef>
          </c:val>
          <c:smooth val="0"/>
          <c:extLst>
            <c:ext xmlns:c16="http://schemas.microsoft.com/office/drawing/2014/chart" uri="{C3380CC4-5D6E-409C-BE32-E72D297353CC}">
              <c16:uniqueId val="{00000001-EF81-4660-9800-502B30BF9B46}"/>
            </c:ext>
          </c:extLst>
        </c:ser>
        <c:ser>
          <c:idx val="2"/>
          <c:order val="2"/>
          <c:tx>
            <c:strRef>
              <c:f>'approved CR by WG'!$D$40</c:f>
              <c:strCache>
                <c:ptCount val="1"/>
                <c:pt idx="0">
                  <c:v>C4</c:v>
                </c:pt>
              </c:strCache>
            </c:strRef>
          </c:tx>
          <c:spPr>
            <a:ln w="28575" cap="rnd">
              <a:solidFill>
                <a:srgbClr val="FFFF00"/>
              </a:solidFill>
              <a:round/>
            </a:ln>
            <a:effectLst/>
          </c:spPr>
          <c:marker>
            <c:symbol val="circle"/>
            <c:size val="5"/>
            <c:spPr>
              <a:solidFill>
                <a:schemeClr val="accent3"/>
              </a:solidFill>
              <a:ln w="9525">
                <a:solidFill>
                  <a:srgbClr val="FFFF00"/>
                </a:solidFill>
              </a:ln>
              <a:effectLst/>
            </c:spPr>
          </c:marker>
          <c:cat>
            <c:strRef>
              <c:f>'approved CR by WG'!$A$41:$A$71</c:f>
              <c:strCache>
                <c:ptCount val="3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strCache>
            </c:strRef>
          </c:cat>
          <c:val>
            <c:numRef>
              <c:f>'approved CR by WG'!$D$41:$D$71</c:f>
              <c:numCache>
                <c:formatCode>General</c:formatCode>
                <c:ptCount val="31"/>
                <c:pt idx="0">
                  <c:v>151</c:v>
                </c:pt>
                <c:pt idx="1">
                  <c:v>159.5</c:v>
                </c:pt>
                <c:pt idx="2">
                  <c:v>163</c:v>
                </c:pt>
                <c:pt idx="3">
                  <c:v>149.5</c:v>
                </c:pt>
                <c:pt idx="4">
                  <c:v>149.5</c:v>
                </c:pt>
                <c:pt idx="5">
                  <c:v>139.75</c:v>
                </c:pt>
                <c:pt idx="6">
                  <c:v>138</c:v>
                </c:pt>
                <c:pt idx="7">
                  <c:v>124.25</c:v>
                </c:pt>
                <c:pt idx="8">
                  <c:v>105.5</c:v>
                </c:pt>
                <c:pt idx="9">
                  <c:v>94</c:v>
                </c:pt>
                <c:pt idx="10">
                  <c:v>167</c:v>
                </c:pt>
                <c:pt idx="11">
                  <c:v>248.5</c:v>
                </c:pt>
                <c:pt idx="12">
                  <c:v>280</c:v>
                </c:pt>
                <c:pt idx="13">
                  <c:v>331</c:v>
                </c:pt>
                <c:pt idx="14">
                  <c:v>311.75</c:v>
                </c:pt>
                <c:pt idx="15">
                  <c:v>291.5</c:v>
                </c:pt>
                <c:pt idx="16">
                  <c:v>324.75</c:v>
                </c:pt>
                <c:pt idx="17">
                  <c:v>386.5</c:v>
                </c:pt>
                <c:pt idx="18">
                  <c:v>368</c:v>
                </c:pt>
                <c:pt idx="19">
                  <c:v>360.25</c:v>
                </c:pt>
                <c:pt idx="20">
                  <c:v>372.75</c:v>
                </c:pt>
                <c:pt idx="21">
                  <c:v>353.75</c:v>
                </c:pt>
                <c:pt idx="22">
                  <c:v>376.5</c:v>
                </c:pt>
                <c:pt idx="23">
                  <c:v>381</c:v>
                </c:pt>
                <c:pt idx="24">
                  <c:v>382.75</c:v>
                </c:pt>
                <c:pt idx="25">
                  <c:v>356.75</c:v>
                </c:pt>
                <c:pt idx="26">
                  <c:v>343.5</c:v>
                </c:pt>
                <c:pt idx="27">
                  <c:v>314.25</c:v>
                </c:pt>
                <c:pt idx="28">
                  <c:v>282.25</c:v>
                </c:pt>
                <c:pt idx="29">
                  <c:v>289.5</c:v>
                </c:pt>
                <c:pt idx="30">
                  <c:v>301</c:v>
                </c:pt>
              </c:numCache>
            </c:numRef>
          </c:val>
          <c:smooth val="0"/>
          <c:extLst>
            <c:ext xmlns:c16="http://schemas.microsoft.com/office/drawing/2014/chart" uri="{C3380CC4-5D6E-409C-BE32-E72D297353CC}">
              <c16:uniqueId val="{00000002-EF81-4660-9800-502B30BF9B46}"/>
            </c:ext>
          </c:extLst>
        </c:ser>
        <c:ser>
          <c:idx val="3"/>
          <c:order val="3"/>
          <c:tx>
            <c:strRef>
              <c:f>'approved CR by WG'!$E$40</c:f>
              <c:strCache>
                <c:ptCount val="1"/>
                <c:pt idx="0">
                  <c:v>C6</c:v>
                </c:pt>
              </c:strCache>
            </c:strRef>
          </c:tx>
          <c:spPr>
            <a:ln w="28575" cap="rnd">
              <a:solidFill>
                <a:srgbClr val="0070C0"/>
              </a:solidFill>
              <a:round/>
            </a:ln>
            <a:effectLst/>
          </c:spPr>
          <c:marker>
            <c:symbol val="circle"/>
            <c:size val="5"/>
            <c:spPr>
              <a:solidFill>
                <a:schemeClr val="accent4"/>
              </a:solidFill>
              <a:ln w="9525">
                <a:solidFill>
                  <a:srgbClr val="0070C0"/>
                </a:solidFill>
              </a:ln>
              <a:effectLst/>
            </c:spPr>
          </c:marker>
          <c:cat>
            <c:strRef>
              <c:f>'approved CR by WG'!$A$41:$A$71</c:f>
              <c:strCache>
                <c:ptCount val="3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strCache>
            </c:strRef>
          </c:cat>
          <c:val>
            <c:numRef>
              <c:f>'approved CR by WG'!$E$41:$E$71</c:f>
              <c:numCache>
                <c:formatCode>General</c:formatCode>
                <c:ptCount val="31"/>
                <c:pt idx="0">
                  <c:v>27.25</c:v>
                </c:pt>
                <c:pt idx="1">
                  <c:v>25</c:v>
                </c:pt>
                <c:pt idx="2">
                  <c:v>24.25</c:v>
                </c:pt>
                <c:pt idx="3">
                  <c:v>26.25</c:v>
                </c:pt>
                <c:pt idx="4">
                  <c:v>25.5</c:v>
                </c:pt>
                <c:pt idx="5">
                  <c:v>28.25</c:v>
                </c:pt>
                <c:pt idx="6">
                  <c:v>32</c:v>
                </c:pt>
                <c:pt idx="7">
                  <c:v>32.25</c:v>
                </c:pt>
                <c:pt idx="8">
                  <c:v>29.75</c:v>
                </c:pt>
                <c:pt idx="9">
                  <c:v>31</c:v>
                </c:pt>
                <c:pt idx="10">
                  <c:v>35.75</c:v>
                </c:pt>
                <c:pt idx="11">
                  <c:v>32.5</c:v>
                </c:pt>
                <c:pt idx="12">
                  <c:v>33</c:v>
                </c:pt>
                <c:pt idx="13">
                  <c:v>26.75</c:v>
                </c:pt>
                <c:pt idx="14">
                  <c:v>20.5</c:v>
                </c:pt>
                <c:pt idx="15">
                  <c:v>23.25</c:v>
                </c:pt>
                <c:pt idx="16">
                  <c:v>25</c:v>
                </c:pt>
                <c:pt idx="17">
                  <c:v>37.5</c:v>
                </c:pt>
                <c:pt idx="18">
                  <c:v>48.25</c:v>
                </c:pt>
                <c:pt idx="19">
                  <c:v>50.75</c:v>
                </c:pt>
                <c:pt idx="20">
                  <c:v>47.5</c:v>
                </c:pt>
                <c:pt idx="21">
                  <c:v>38</c:v>
                </c:pt>
                <c:pt idx="22">
                  <c:v>26.75</c:v>
                </c:pt>
                <c:pt idx="23">
                  <c:v>21.75</c:v>
                </c:pt>
                <c:pt idx="24">
                  <c:v>26.75</c:v>
                </c:pt>
                <c:pt idx="25">
                  <c:v>26.5</c:v>
                </c:pt>
                <c:pt idx="26">
                  <c:v>29</c:v>
                </c:pt>
                <c:pt idx="27">
                  <c:v>31.25</c:v>
                </c:pt>
                <c:pt idx="28">
                  <c:v>28.5</c:v>
                </c:pt>
                <c:pt idx="29">
                  <c:v>30.5</c:v>
                </c:pt>
                <c:pt idx="30">
                  <c:v>26.75</c:v>
                </c:pt>
              </c:numCache>
            </c:numRef>
          </c:val>
          <c:smooth val="0"/>
          <c:extLst>
            <c:ext xmlns:c16="http://schemas.microsoft.com/office/drawing/2014/chart" uri="{C3380CC4-5D6E-409C-BE32-E72D297353CC}">
              <c16:uniqueId val="{00000003-EF81-4660-9800-502B30BF9B46}"/>
            </c:ext>
          </c:extLst>
        </c:ser>
        <c:dLbls>
          <c:showLegendKey val="0"/>
          <c:showVal val="0"/>
          <c:showCatName val="0"/>
          <c:showSerName val="0"/>
          <c:showPercent val="0"/>
          <c:showBubbleSize val="0"/>
        </c:dLbls>
        <c:marker val="1"/>
        <c:smooth val="0"/>
        <c:axId val="608444032"/>
        <c:axId val="608436488"/>
      </c:lineChart>
      <c:catAx>
        <c:axId val="6084440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36488"/>
        <c:crosses val="autoZero"/>
        <c:auto val="1"/>
        <c:lblAlgn val="ctr"/>
        <c:lblOffset val="100"/>
        <c:noMultiLvlLbl val="0"/>
      </c:catAx>
      <c:valAx>
        <c:axId val="6084364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440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a:t>
            </a:r>
            <a:r>
              <a:rPr lang="en-GB" baseline="0"/>
              <a:t> RAN</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'approved CR by WG'!$G$40</c:f>
              <c:strCache>
                <c:ptCount val="1"/>
                <c:pt idx="0">
                  <c:v>R1</c:v>
                </c:pt>
              </c:strCache>
            </c:strRef>
          </c:tx>
          <c:spPr>
            <a:ln w="28575" cap="rnd">
              <a:solidFill>
                <a:schemeClr val="accent2">
                  <a:lumMod val="50000"/>
                </a:schemeClr>
              </a:solidFill>
              <a:round/>
            </a:ln>
            <a:effectLst/>
          </c:spPr>
          <c:marker>
            <c:symbol val="circle"/>
            <c:size val="5"/>
            <c:spPr>
              <a:solidFill>
                <a:schemeClr val="accent1"/>
              </a:solidFill>
              <a:ln w="9525">
                <a:solidFill>
                  <a:schemeClr val="accent2">
                    <a:lumMod val="50000"/>
                  </a:schemeClr>
                </a:solidFill>
              </a:ln>
              <a:effectLst/>
            </c:spPr>
          </c:marker>
          <c:cat>
            <c:strRef>
              <c:f>'approved CR by WG'!$F$41:$F$71</c:f>
              <c:strCache>
                <c:ptCount val="3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strCache>
            </c:strRef>
          </c:cat>
          <c:val>
            <c:numRef>
              <c:f>'approved CR by WG'!$G$41:$G$71</c:f>
              <c:numCache>
                <c:formatCode>General</c:formatCode>
                <c:ptCount val="31"/>
                <c:pt idx="0">
                  <c:v>34.25</c:v>
                </c:pt>
                <c:pt idx="1">
                  <c:v>59.5</c:v>
                </c:pt>
                <c:pt idx="2">
                  <c:v>90</c:v>
                </c:pt>
                <c:pt idx="3">
                  <c:v>118.25</c:v>
                </c:pt>
                <c:pt idx="4">
                  <c:v>126.5</c:v>
                </c:pt>
                <c:pt idx="5">
                  <c:v>128</c:v>
                </c:pt>
                <c:pt idx="6">
                  <c:v>107.75</c:v>
                </c:pt>
                <c:pt idx="7">
                  <c:v>86</c:v>
                </c:pt>
                <c:pt idx="8">
                  <c:v>76.25</c:v>
                </c:pt>
                <c:pt idx="9">
                  <c:v>73.75</c:v>
                </c:pt>
                <c:pt idx="10">
                  <c:v>83.25</c:v>
                </c:pt>
                <c:pt idx="11">
                  <c:v>83.5</c:v>
                </c:pt>
                <c:pt idx="12">
                  <c:v>92.25</c:v>
                </c:pt>
                <c:pt idx="13">
                  <c:v>81.5</c:v>
                </c:pt>
                <c:pt idx="14">
                  <c:v>69.25</c:v>
                </c:pt>
                <c:pt idx="15">
                  <c:v>86</c:v>
                </c:pt>
                <c:pt idx="16">
                  <c:v>79.75</c:v>
                </c:pt>
                <c:pt idx="17">
                  <c:v>91.25</c:v>
                </c:pt>
                <c:pt idx="18">
                  <c:v>106.5</c:v>
                </c:pt>
                <c:pt idx="19">
                  <c:v>99.25</c:v>
                </c:pt>
                <c:pt idx="20">
                  <c:v>102.75</c:v>
                </c:pt>
                <c:pt idx="21">
                  <c:v>97</c:v>
                </c:pt>
                <c:pt idx="22">
                  <c:v>80.75</c:v>
                </c:pt>
                <c:pt idx="23">
                  <c:v>80.25</c:v>
                </c:pt>
                <c:pt idx="24">
                  <c:v>83</c:v>
                </c:pt>
                <c:pt idx="25">
                  <c:v>76.25</c:v>
                </c:pt>
                <c:pt idx="26">
                  <c:v>93.75</c:v>
                </c:pt>
                <c:pt idx="27">
                  <c:v>102.25</c:v>
                </c:pt>
                <c:pt idx="28">
                  <c:v>92.75</c:v>
                </c:pt>
                <c:pt idx="29">
                  <c:v>83.5</c:v>
                </c:pt>
                <c:pt idx="30">
                  <c:v>78</c:v>
                </c:pt>
              </c:numCache>
            </c:numRef>
          </c:val>
          <c:smooth val="0"/>
          <c:extLst>
            <c:ext xmlns:c16="http://schemas.microsoft.com/office/drawing/2014/chart" uri="{C3380CC4-5D6E-409C-BE32-E72D297353CC}">
              <c16:uniqueId val="{00000000-851A-49DD-BF5C-ACED13CD9DBF}"/>
            </c:ext>
          </c:extLst>
        </c:ser>
        <c:ser>
          <c:idx val="1"/>
          <c:order val="1"/>
          <c:tx>
            <c:strRef>
              <c:f>'approved CR by WG'!$H$40</c:f>
              <c:strCache>
                <c:ptCount val="1"/>
                <c:pt idx="0">
                  <c:v>R2</c:v>
                </c:pt>
              </c:strCache>
            </c:strRef>
          </c:tx>
          <c:spPr>
            <a:ln w="28575" cap="rnd">
              <a:solidFill>
                <a:srgbClr val="FF0000"/>
              </a:solidFill>
              <a:round/>
            </a:ln>
            <a:effectLst/>
          </c:spPr>
          <c:marker>
            <c:symbol val="circle"/>
            <c:size val="5"/>
            <c:spPr>
              <a:solidFill>
                <a:schemeClr val="accent2"/>
              </a:solidFill>
              <a:ln w="9525">
                <a:solidFill>
                  <a:srgbClr val="FF0000"/>
                </a:solidFill>
              </a:ln>
              <a:effectLst/>
            </c:spPr>
          </c:marker>
          <c:cat>
            <c:strRef>
              <c:f>'approved CR by WG'!$F$41:$F$71</c:f>
              <c:strCache>
                <c:ptCount val="3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strCache>
            </c:strRef>
          </c:cat>
          <c:val>
            <c:numRef>
              <c:f>'approved CR by WG'!$H$41:$H$71</c:f>
              <c:numCache>
                <c:formatCode>General</c:formatCode>
                <c:ptCount val="31"/>
                <c:pt idx="0">
                  <c:v>118.5</c:v>
                </c:pt>
                <c:pt idx="1">
                  <c:v>146</c:v>
                </c:pt>
                <c:pt idx="2">
                  <c:v>166.5</c:v>
                </c:pt>
                <c:pt idx="3">
                  <c:v>189</c:v>
                </c:pt>
                <c:pt idx="4">
                  <c:v>202.75</c:v>
                </c:pt>
                <c:pt idx="5">
                  <c:v>206</c:v>
                </c:pt>
                <c:pt idx="6">
                  <c:v>201.5</c:v>
                </c:pt>
                <c:pt idx="7">
                  <c:v>158.25</c:v>
                </c:pt>
                <c:pt idx="8">
                  <c:v>130</c:v>
                </c:pt>
                <c:pt idx="9">
                  <c:v>139.25</c:v>
                </c:pt>
                <c:pt idx="10">
                  <c:v>163.5</c:v>
                </c:pt>
                <c:pt idx="11">
                  <c:v>276.25</c:v>
                </c:pt>
                <c:pt idx="12">
                  <c:v>307.25</c:v>
                </c:pt>
                <c:pt idx="13">
                  <c:v>302.5</c:v>
                </c:pt>
                <c:pt idx="14">
                  <c:v>279.5</c:v>
                </c:pt>
                <c:pt idx="15">
                  <c:v>171.75</c:v>
                </c:pt>
                <c:pt idx="16">
                  <c:v>171.5</c:v>
                </c:pt>
                <c:pt idx="17">
                  <c:v>199.75</c:v>
                </c:pt>
                <c:pt idx="18">
                  <c:v>234.5</c:v>
                </c:pt>
                <c:pt idx="19">
                  <c:v>264.5</c:v>
                </c:pt>
                <c:pt idx="20">
                  <c:v>259.25</c:v>
                </c:pt>
                <c:pt idx="21">
                  <c:v>228</c:v>
                </c:pt>
                <c:pt idx="22">
                  <c:v>189</c:v>
                </c:pt>
                <c:pt idx="23">
                  <c:v>147.25</c:v>
                </c:pt>
                <c:pt idx="24">
                  <c:v>153</c:v>
                </c:pt>
                <c:pt idx="25">
                  <c:v>157.5</c:v>
                </c:pt>
                <c:pt idx="26">
                  <c:v>178.75</c:v>
                </c:pt>
                <c:pt idx="27">
                  <c:v>204.25</c:v>
                </c:pt>
                <c:pt idx="28">
                  <c:v>195.5</c:v>
                </c:pt>
                <c:pt idx="29">
                  <c:v>185.75</c:v>
                </c:pt>
                <c:pt idx="30">
                  <c:v>161.25</c:v>
                </c:pt>
              </c:numCache>
            </c:numRef>
          </c:val>
          <c:smooth val="0"/>
          <c:extLst>
            <c:ext xmlns:c16="http://schemas.microsoft.com/office/drawing/2014/chart" uri="{C3380CC4-5D6E-409C-BE32-E72D297353CC}">
              <c16:uniqueId val="{00000001-851A-49DD-BF5C-ACED13CD9DBF}"/>
            </c:ext>
          </c:extLst>
        </c:ser>
        <c:ser>
          <c:idx val="2"/>
          <c:order val="2"/>
          <c:tx>
            <c:strRef>
              <c:f>'approved CR by WG'!$I$40</c:f>
              <c:strCache>
                <c:ptCount val="1"/>
                <c:pt idx="0">
                  <c:v>R3</c:v>
                </c:pt>
              </c:strCache>
            </c:strRef>
          </c:tx>
          <c:spPr>
            <a:ln w="28575" cap="rnd">
              <a:solidFill>
                <a:srgbClr val="FFC000"/>
              </a:solidFill>
              <a:round/>
            </a:ln>
            <a:effectLst/>
          </c:spPr>
          <c:marker>
            <c:symbol val="circle"/>
            <c:size val="5"/>
            <c:spPr>
              <a:solidFill>
                <a:schemeClr val="accent3"/>
              </a:solidFill>
              <a:ln w="9525">
                <a:solidFill>
                  <a:srgbClr val="FFC000"/>
                </a:solidFill>
              </a:ln>
              <a:effectLst/>
            </c:spPr>
          </c:marker>
          <c:cat>
            <c:strRef>
              <c:f>'approved CR by WG'!$F$41:$F$71</c:f>
              <c:strCache>
                <c:ptCount val="3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strCache>
            </c:strRef>
          </c:cat>
          <c:val>
            <c:numRef>
              <c:f>'approved CR by WG'!$I$41:$I$71</c:f>
              <c:numCache>
                <c:formatCode>General</c:formatCode>
                <c:ptCount val="31"/>
                <c:pt idx="0">
                  <c:v>33</c:v>
                </c:pt>
                <c:pt idx="1">
                  <c:v>38</c:v>
                </c:pt>
                <c:pt idx="2">
                  <c:v>38.25</c:v>
                </c:pt>
                <c:pt idx="3">
                  <c:v>26</c:v>
                </c:pt>
                <c:pt idx="4">
                  <c:v>25</c:v>
                </c:pt>
                <c:pt idx="5">
                  <c:v>23.75</c:v>
                </c:pt>
                <c:pt idx="6">
                  <c:v>27.5</c:v>
                </c:pt>
                <c:pt idx="7">
                  <c:v>27</c:v>
                </c:pt>
                <c:pt idx="8">
                  <c:v>31.25</c:v>
                </c:pt>
                <c:pt idx="9">
                  <c:v>43</c:v>
                </c:pt>
                <c:pt idx="10">
                  <c:v>57.25</c:v>
                </c:pt>
                <c:pt idx="11">
                  <c:v>74</c:v>
                </c:pt>
                <c:pt idx="12">
                  <c:v>96.5</c:v>
                </c:pt>
                <c:pt idx="13">
                  <c:v>104.5</c:v>
                </c:pt>
                <c:pt idx="14">
                  <c:v>96.75</c:v>
                </c:pt>
                <c:pt idx="15">
                  <c:v>102.25</c:v>
                </c:pt>
                <c:pt idx="16">
                  <c:v>87</c:v>
                </c:pt>
                <c:pt idx="17">
                  <c:v>109.75</c:v>
                </c:pt>
                <c:pt idx="18">
                  <c:v>126.75</c:v>
                </c:pt>
                <c:pt idx="19">
                  <c:v>118.25</c:v>
                </c:pt>
                <c:pt idx="20">
                  <c:v>110.25</c:v>
                </c:pt>
                <c:pt idx="21">
                  <c:v>77.25</c:v>
                </c:pt>
                <c:pt idx="22">
                  <c:v>57.25</c:v>
                </c:pt>
                <c:pt idx="23">
                  <c:v>49.75</c:v>
                </c:pt>
                <c:pt idx="24">
                  <c:v>84.75</c:v>
                </c:pt>
                <c:pt idx="25">
                  <c:v>120.25</c:v>
                </c:pt>
                <c:pt idx="26">
                  <c:v>138</c:v>
                </c:pt>
                <c:pt idx="27">
                  <c:v>146.5</c:v>
                </c:pt>
                <c:pt idx="28">
                  <c:v>119.5</c:v>
                </c:pt>
                <c:pt idx="29">
                  <c:v>92</c:v>
                </c:pt>
                <c:pt idx="30">
                  <c:v>77</c:v>
                </c:pt>
              </c:numCache>
            </c:numRef>
          </c:val>
          <c:smooth val="0"/>
          <c:extLst>
            <c:ext xmlns:c16="http://schemas.microsoft.com/office/drawing/2014/chart" uri="{C3380CC4-5D6E-409C-BE32-E72D297353CC}">
              <c16:uniqueId val="{00000002-851A-49DD-BF5C-ACED13CD9DBF}"/>
            </c:ext>
          </c:extLst>
        </c:ser>
        <c:ser>
          <c:idx val="3"/>
          <c:order val="3"/>
          <c:tx>
            <c:strRef>
              <c:f>'approved CR by WG'!$J$40</c:f>
              <c:strCache>
                <c:ptCount val="1"/>
                <c:pt idx="0">
                  <c:v>R4</c:v>
                </c:pt>
              </c:strCache>
            </c:strRef>
          </c:tx>
          <c:spPr>
            <a:ln w="28575" cap="rnd">
              <a:solidFill>
                <a:srgbClr val="FFFF00"/>
              </a:solidFill>
              <a:round/>
            </a:ln>
            <a:effectLst/>
          </c:spPr>
          <c:marker>
            <c:symbol val="circle"/>
            <c:size val="5"/>
            <c:spPr>
              <a:solidFill>
                <a:schemeClr val="accent4"/>
              </a:solidFill>
              <a:ln w="9525">
                <a:solidFill>
                  <a:srgbClr val="FFFF00"/>
                </a:solidFill>
              </a:ln>
              <a:effectLst/>
            </c:spPr>
          </c:marker>
          <c:cat>
            <c:strRef>
              <c:f>'approved CR by WG'!$F$41:$F$71</c:f>
              <c:strCache>
                <c:ptCount val="3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strCache>
            </c:strRef>
          </c:cat>
          <c:val>
            <c:numRef>
              <c:f>'approved CR by WG'!$J$41:$J$71</c:f>
              <c:numCache>
                <c:formatCode>General</c:formatCode>
                <c:ptCount val="31"/>
                <c:pt idx="0">
                  <c:v>304</c:v>
                </c:pt>
                <c:pt idx="1">
                  <c:v>316</c:v>
                </c:pt>
                <c:pt idx="2">
                  <c:v>381.75</c:v>
                </c:pt>
                <c:pt idx="3">
                  <c:v>386</c:v>
                </c:pt>
                <c:pt idx="4">
                  <c:v>414.25</c:v>
                </c:pt>
                <c:pt idx="5">
                  <c:v>435</c:v>
                </c:pt>
                <c:pt idx="6">
                  <c:v>404</c:v>
                </c:pt>
                <c:pt idx="7">
                  <c:v>408</c:v>
                </c:pt>
                <c:pt idx="8">
                  <c:v>399.75</c:v>
                </c:pt>
                <c:pt idx="9">
                  <c:v>367.5</c:v>
                </c:pt>
                <c:pt idx="10">
                  <c:v>320</c:v>
                </c:pt>
                <c:pt idx="11">
                  <c:v>286.5</c:v>
                </c:pt>
                <c:pt idx="12">
                  <c:v>295.75</c:v>
                </c:pt>
                <c:pt idx="13">
                  <c:v>305.5</c:v>
                </c:pt>
                <c:pt idx="14">
                  <c:v>340.5</c:v>
                </c:pt>
                <c:pt idx="15">
                  <c:v>452.25</c:v>
                </c:pt>
                <c:pt idx="16">
                  <c:v>455.25</c:v>
                </c:pt>
                <c:pt idx="17">
                  <c:v>524.75</c:v>
                </c:pt>
                <c:pt idx="18">
                  <c:v>551.25</c:v>
                </c:pt>
                <c:pt idx="19">
                  <c:v>491.25</c:v>
                </c:pt>
                <c:pt idx="20">
                  <c:v>584</c:v>
                </c:pt>
                <c:pt idx="21">
                  <c:v>621.75</c:v>
                </c:pt>
                <c:pt idx="22">
                  <c:v>572.75</c:v>
                </c:pt>
                <c:pt idx="23">
                  <c:v>470.25</c:v>
                </c:pt>
                <c:pt idx="24">
                  <c:v>348</c:v>
                </c:pt>
                <c:pt idx="25">
                  <c:v>241</c:v>
                </c:pt>
                <c:pt idx="26">
                  <c:v>259</c:v>
                </c:pt>
                <c:pt idx="27">
                  <c:v>306.25</c:v>
                </c:pt>
                <c:pt idx="28">
                  <c:v>429.5</c:v>
                </c:pt>
                <c:pt idx="29">
                  <c:v>486.5</c:v>
                </c:pt>
                <c:pt idx="30">
                  <c:v>565</c:v>
                </c:pt>
              </c:numCache>
            </c:numRef>
          </c:val>
          <c:smooth val="0"/>
          <c:extLst>
            <c:ext xmlns:c16="http://schemas.microsoft.com/office/drawing/2014/chart" uri="{C3380CC4-5D6E-409C-BE32-E72D297353CC}">
              <c16:uniqueId val="{00000003-851A-49DD-BF5C-ACED13CD9DBF}"/>
            </c:ext>
          </c:extLst>
        </c:ser>
        <c:ser>
          <c:idx val="4"/>
          <c:order val="4"/>
          <c:tx>
            <c:strRef>
              <c:f>'approved CR by WG'!$K$40</c:f>
              <c:strCache>
                <c:ptCount val="1"/>
                <c:pt idx="0">
                  <c:v>R5</c:v>
                </c:pt>
              </c:strCache>
            </c:strRef>
          </c:tx>
          <c:spPr>
            <a:ln w="28575" cap="rnd">
              <a:solidFill>
                <a:srgbClr val="00B050"/>
              </a:solidFill>
              <a:round/>
            </a:ln>
            <a:effectLst/>
          </c:spPr>
          <c:marker>
            <c:symbol val="circle"/>
            <c:size val="5"/>
            <c:spPr>
              <a:solidFill>
                <a:schemeClr val="accent5"/>
              </a:solidFill>
              <a:ln w="9525">
                <a:solidFill>
                  <a:srgbClr val="00B050"/>
                </a:solidFill>
              </a:ln>
              <a:effectLst/>
            </c:spPr>
          </c:marker>
          <c:cat>
            <c:strRef>
              <c:f>'approved CR by WG'!$F$41:$F$71</c:f>
              <c:strCache>
                <c:ptCount val="3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strCache>
            </c:strRef>
          </c:cat>
          <c:val>
            <c:numRef>
              <c:f>'approved CR by WG'!$K$41:$K$71</c:f>
              <c:numCache>
                <c:formatCode>General</c:formatCode>
                <c:ptCount val="31"/>
                <c:pt idx="0">
                  <c:v>708.75</c:v>
                </c:pt>
                <c:pt idx="1">
                  <c:v>702.25</c:v>
                </c:pt>
                <c:pt idx="2">
                  <c:v>728.75</c:v>
                </c:pt>
                <c:pt idx="3">
                  <c:v>739.5</c:v>
                </c:pt>
                <c:pt idx="4">
                  <c:v>758.5</c:v>
                </c:pt>
                <c:pt idx="5">
                  <c:v>762</c:v>
                </c:pt>
                <c:pt idx="6">
                  <c:v>759</c:v>
                </c:pt>
                <c:pt idx="7">
                  <c:v>736</c:v>
                </c:pt>
                <c:pt idx="8">
                  <c:v>689.25</c:v>
                </c:pt>
                <c:pt idx="9">
                  <c:v>654</c:v>
                </c:pt>
                <c:pt idx="10">
                  <c:v>624.25</c:v>
                </c:pt>
                <c:pt idx="11">
                  <c:v>686.25</c:v>
                </c:pt>
                <c:pt idx="12">
                  <c:v>764.75</c:v>
                </c:pt>
                <c:pt idx="13">
                  <c:v>874.75</c:v>
                </c:pt>
                <c:pt idx="14">
                  <c:v>1004.75</c:v>
                </c:pt>
                <c:pt idx="15">
                  <c:v>1009.5</c:v>
                </c:pt>
                <c:pt idx="16">
                  <c:v>985</c:v>
                </c:pt>
                <c:pt idx="17">
                  <c:v>988.5</c:v>
                </c:pt>
                <c:pt idx="18">
                  <c:v>953.5</c:v>
                </c:pt>
                <c:pt idx="19">
                  <c:v>980.5</c:v>
                </c:pt>
                <c:pt idx="20">
                  <c:v>1065</c:v>
                </c:pt>
                <c:pt idx="21">
                  <c:v>1101</c:v>
                </c:pt>
                <c:pt idx="22">
                  <c:v>1168.5</c:v>
                </c:pt>
                <c:pt idx="23">
                  <c:v>1211</c:v>
                </c:pt>
                <c:pt idx="24">
                  <c:v>1236.25</c:v>
                </c:pt>
                <c:pt idx="25">
                  <c:v>1186.25</c:v>
                </c:pt>
                <c:pt idx="26">
                  <c:v>1127</c:v>
                </c:pt>
                <c:pt idx="27">
                  <c:v>1130</c:v>
                </c:pt>
                <c:pt idx="28">
                  <c:v>1095.25</c:v>
                </c:pt>
                <c:pt idx="29">
                  <c:v>1098</c:v>
                </c:pt>
                <c:pt idx="30">
                  <c:v>1098.25</c:v>
                </c:pt>
              </c:numCache>
            </c:numRef>
          </c:val>
          <c:smooth val="0"/>
          <c:extLst>
            <c:ext xmlns:c16="http://schemas.microsoft.com/office/drawing/2014/chart" uri="{C3380CC4-5D6E-409C-BE32-E72D297353CC}">
              <c16:uniqueId val="{00000004-851A-49DD-BF5C-ACED13CD9DBF}"/>
            </c:ext>
          </c:extLst>
        </c:ser>
        <c:ser>
          <c:idx val="5"/>
          <c:order val="5"/>
          <c:tx>
            <c:strRef>
              <c:f>'approved CR by WG'!$L$40</c:f>
              <c:strCache>
                <c:ptCount val="1"/>
                <c:pt idx="0">
                  <c:v>R6</c:v>
                </c:pt>
              </c:strCache>
            </c:strRef>
          </c:tx>
          <c:spPr>
            <a:ln w="28575" cap="rnd">
              <a:solidFill>
                <a:srgbClr val="0070C0"/>
              </a:solidFill>
              <a:round/>
            </a:ln>
            <a:effectLst/>
          </c:spPr>
          <c:marker>
            <c:symbol val="circle"/>
            <c:size val="5"/>
            <c:spPr>
              <a:solidFill>
                <a:schemeClr val="accent6"/>
              </a:solidFill>
              <a:ln w="9525">
                <a:solidFill>
                  <a:srgbClr val="0070C0"/>
                </a:solidFill>
              </a:ln>
              <a:effectLst/>
            </c:spPr>
          </c:marker>
          <c:cat>
            <c:strRef>
              <c:f>'approved CR by WG'!$F$41:$F$71</c:f>
              <c:strCache>
                <c:ptCount val="3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strCache>
            </c:strRef>
          </c:cat>
          <c:val>
            <c:numRef>
              <c:f>'approved CR by WG'!$L$41:$L$58</c:f>
              <c:numCache>
                <c:formatCode>General</c:formatCode>
                <c:ptCount val="18"/>
                <c:pt idx="0">
                  <c:v>0</c:v>
                </c:pt>
                <c:pt idx="1">
                  <c:v>0</c:v>
                </c:pt>
                <c:pt idx="2">
                  <c:v>8</c:v>
                </c:pt>
                <c:pt idx="3">
                  <c:v>16</c:v>
                </c:pt>
                <c:pt idx="4">
                  <c:v>23.25</c:v>
                </c:pt>
                <c:pt idx="5">
                  <c:v>37</c:v>
                </c:pt>
                <c:pt idx="6">
                  <c:v>41.5</c:v>
                </c:pt>
                <c:pt idx="7">
                  <c:v>39.75</c:v>
                </c:pt>
                <c:pt idx="8">
                  <c:v>36.5</c:v>
                </c:pt>
                <c:pt idx="9">
                  <c:v>28.5</c:v>
                </c:pt>
                <c:pt idx="10">
                  <c:v>20.5</c:v>
                </c:pt>
                <c:pt idx="11">
                  <c:v>15.25</c:v>
                </c:pt>
                <c:pt idx="12">
                  <c:v>15.75</c:v>
                </c:pt>
                <c:pt idx="13">
                  <c:v>10.75</c:v>
                </c:pt>
                <c:pt idx="14">
                  <c:v>8.75</c:v>
                </c:pt>
                <c:pt idx="15">
                  <c:v>7.75</c:v>
                </c:pt>
                <c:pt idx="16">
                  <c:v>3.25</c:v>
                </c:pt>
                <c:pt idx="17">
                  <c:v>2.5</c:v>
                </c:pt>
              </c:numCache>
            </c:numRef>
          </c:val>
          <c:smooth val="0"/>
          <c:extLst>
            <c:ext xmlns:c16="http://schemas.microsoft.com/office/drawing/2014/chart" uri="{C3380CC4-5D6E-409C-BE32-E72D297353CC}">
              <c16:uniqueId val="{00000005-851A-49DD-BF5C-ACED13CD9DBF}"/>
            </c:ext>
          </c:extLst>
        </c:ser>
        <c:dLbls>
          <c:showLegendKey val="0"/>
          <c:showVal val="0"/>
          <c:showCatName val="0"/>
          <c:showSerName val="0"/>
          <c:showPercent val="0"/>
          <c:showBubbleSize val="0"/>
        </c:dLbls>
        <c:marker val="1"/>
        <c:smooth val="0"/>
        <c:axId val="974961496"/>
        <c:axId val="974956576"/>
      </c:lineChart>
      <c:catAx>
        <c:axId val="9749614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56576"/>
        <c:crosses val="autoZero"/>
        <c:auto val="1"/>
        <c:lblAlgn val="ctr"/>
        <c:lblOffset val="100"/>
        <c:noMultiLvlLbl val="0"/>
      </c:catAx>
      <c:valAx>
        <c:axId val="9749565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614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SA</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'approved CR by WG'!$O$40</c:f>
              <c:strCache>
                <c:ptCount val="1"/>
                <c:pt idx="0">
                  <c:v>S1</c:v>
                </c:pt>
              </c:strCache>
            </c:strRef>
          </c:tx>
          <c:spPr>
            <a:ln w="28575" cap="rnd">
              <a:solidFill>
                <a:schemeClr val="accent2">
                  <a:lumMod val="50000"/>
                </a:schemeClr>
              </a:solidFill>
              <a:round/>
            </a:ln>
            <a:effectLst/>
          </c:spPr>
          <c:marker>
            <c:symbol val="circle"/>
            <c:size val="5"/>
            <c:spPr>
              <a:solidFill>
                <a:schemeClr val="accent1"/>
              </a:solidFill>
              <a:ln w="9525">
                <a:solidFill>
                  <a:schemeClr val="accent2">
                    <a:lumMod val="50000"/>
                  </a:schemeClr>
                </a:solidFill>
              </a:ln>
              <a:effectLst/>
            </c:spPr>
          </c:marker>
          <c:cat>
            <c:strRef>
              <c:f>'approved CR by WG'!$N$41:$N$71</c:f>
              <c:strCache>
                <c:ptCount val="3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strCache>
            </c:strRef>
          </c:cat>
          <c:val>
            <c:numRef>
              <c:f>'approved CR by WG'!$O$41:$O$71</c:f>
              <c:numCache>
                <c:formatCode>General</c:formatCode>
                <c:ptCount val="31"/>
                <c:pt idx="0">
                  <c:v>20</c:v>
                </c:pt>
                <c:pt idx="1">
                  <c:v>21.75</c:v>
                </c:pt>
                <c:pt idx="2">
                  <c:v>36</c:v>
                </c:pt>
                <c:pt idx="3">
                  <c:v>35.25</c:v>
                </c:pt>
                <c:pt idx="4">
                  <c:v>37</c:v>
                </c:pt>
                <c:pt idx="5">
                  <c:v>41.25</c:v>
                </c:pt>
                <c:pt idx="6">
                  <c:v>37.25</c:v>
                </c:pt>
                <c:pt idx="7">
                  <c:v>42</c:v>
                </c:pt>
                <c:pt idx="8">
                  <c:v>44.75</c:v>
                </c:pt>
                <c:pt idx="9">
                  <c:v>52</c:v>
                </c:pt>
                <c:pt idx="10">
                  <c:v>70.25</c:v>
                </c:pt>
                <c:pt idx="11">
                  <c:v>84.5</c:v>
                </c:pt>
                <c:pt idx="12">
                  <c:v>79.25</c:v>
                </c:pt>
                <c:pt idx="13">
                  <c:v>68</c:v>
                </c:pt>
                <c:pt idx="14">
                  <c:v>58.75</c:v>
                </c:pt>
                <c:pt idx="15">
                  <c:v>61.75</c:v>
                </c:pt>
                <c:pt idx="16">
                  <c:v>55.75</c:v>
                </c:pt>
                <c:pt idx="17">
                  <c:v>56.5</c:v>
                </c:pt>
                <c:pt idx="18">
                  <c:v>40.75</c:v>
                </c:pt>
                <c:pt idx="19">
                  <c:v>18.25</c:v>
                </c:pt>
                <c:pt idx="20">
                  <c:v>23.25</c:v>
                </c:pt>
                <c:pt idx="21">
                  <c:v>24.5</c:v>
                </c:pt>
                <c:pt idx="22">
                  <c:v>48</c:v>
                </c:pt>
                <c:pt idx="23">
                  <c:v>61</c:v>
                </c:pt>
                <c:pt idx="24">
                  <c:v>58.5</c:v>
                </c:pt>
                <c:pt idx="25">
                  <c:v>54.5</c:v>
                </c:pt>
                <c:pt idx="26">
                  <c:v>28.75</c:v>
                </c:pt>
                <c:pt idx="27">
                  <c:v>16.75</c:v>
                </c:pt>
                <c:pt idx="28">
                  <c:v>19.75</c:v>
                </c:pt>
                <c:pt idx="29">
                  <c:v>23.25</c:v>
                </c:pt>
                <c:pt idx="30">
                  <c:v>33</c:v>
                </c:pt>
              </c:numCache>
            </c:numRef>
          </c:val>
          <c:smooth val="0"/>
          <c:extLst>
            <c:ext xmlns:c16="http://schemas.microsoft.com/office/drawing/2014/chart" uri="{C3380CC4-5D6E-409C-BE32-E72D297353CC}">
              <c16:uniqueId val="{00000000-DFE6-4875-ACFC-9181D8B0D58F}"/>
            </c:ext>
          </c:extLst>
        </c:ser>
        <c:ser>
          <c:idx val="1"/>
          <c:order val="1"/>
          <c:tx>
            <c:strRef>
              <c:f>'approved CR by WG'!$P$40</c:f>
              <c:strCache>
                <c:ptCount val="1"/>
                <c:pt idx="0">
                  <c:v>S2</c:v>
                </c:pt>
              </c:strCache>
            </c:strRef>
          </c:tx>
          <c:spPr>
            <a:ln w="28575" cap="rnd">
              <a:solidFill>
                <a:srgbClr val="FF0000"/>
              </a:solidFill>
              <a:round/>
            </a:ln>
            <a:effectLst/>
          </c:spPr>
          <c:marker>
            <c:symbol val="circle"/>
            <c:size val="5"/>
            <c:spPr>
              <a:solidFill>
                <a:schemeClr val="accent2"/>
              </a:solidFill>
              <a:ln w="9525">
                <a:solidFill>
                  <a:srgbClr val="FF0000"/>
                </a:solidFill>
              </a:ln>
              <a:effectLst/>
            </c:spPr>
          </c:marker>
          <c:cat>
            <c:strRef>
              <c:f>'approved CR by WG'!$N$41:$N$71</c:f>
              <c:strCache>
                <c:ptCount val="3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strCache>
            </c:strRef>
          </c:cat>
          <c:val>
            <c:numRef>
              <c:f>'approved CR by WG'!$P$41:$P$71</c:f>
              <c:numCache>
                <c:formatCode>General</c:formatCode>
                <c:ptCount val="31"/>
                <c:pt idx="0">
                  <c:v>93.5</c:v>
                </c:pt>
                <c:pt idx="1">
                  <c:v>88.75</c:v>
                </c:pt>
                <c:pt idx="2">
                  <c:v>107.5</c:v>
                </c:pt>
                <c:pt idx="3">
                  <c:v>110.25</c:v>
                </c:pt>
                <c:pt idx="4">
                  <c:v>110.5</c:v>
                </c:pt>
                <c:pt idx="5">
                  <c:v>107.25</c:v>
                </c:pt>
                <c:pt idx="6">
                  <c:v>89.5</c:v>
                </c:pt>
                <c:pt idx="7">
                  <c:v>82</c:v>
                </c:pt>
                <c:pt idx="8">
                  <c:v>164</c:v>
                </c:pt>
                <c:pt idx="9">
                  <c:v>245.75</c:v>
                </c:pt>
                <c:pt idx="10">
                  <c:v>292</c:v>
                </c:pt>
                <c:pt idx="11">
                  <c:v>326.75</c:v>
                </c:pt>
                <c:pt idx="12">
                  <c:v>321</c:v>
                </c:pt>
                <c:pt idx="13">
                  <c:v>349.5</c:v>
                </c:pt>
                <c:pt idx="14">
                  <c:v>352.25</c:v>
                </c:pt>
                <c:pt idx="15">
                  <c:v>413.75</c:v>
                </c:pt>
                <c:pt idx="16">
                  <c:v>417.75</c:v>
                </c:pt>
                <c:pt idx="17">
                  <c:v>362.25</c:v>
                </c:pt>
                <c:pt idx="18">
                  <c:v>320</c:v>
                </c:pt>
                <c:pt idx="19">
                  <c:v>223</c:v>
                </c:pt>
                <c:pt idx="20">
                  <c:v>200</c:v>
                </c:pt>
                <c:pt idx="21">
                  <c:v>235.25</c:v>
                </c:pt>
                <c:pt idx="22">
                  <c:v>291.75</c:v>
                </c:pt>
                <c:pt idx="23">
                  <c:v>384.75</c:v>
                </c:pt>
                <c:pt idx="24">
                  <c:v>369.25</c:v>
                </c:pt>
                <c:pt idx="25">
                  <c:v>306</c:v>
                </c:pt>
                <c:pt idx="26">
                  <c:v>240.5</c:v>
                </c:pt>
                <c:pt idx="27">
                  <c:v>170.5</c:v>
                </c:pt>
                <c:pt idx="28">
                  <c:v>243.25</c:v>
                </c:pt>
                <c:pt idx="29">
                  <c:v>348.75</c:v>
                </c:pt>
                <c:pt idx="30">
                  <c:v>390</c:v>
                </c:pt>
              </c:numCache>
            </c:numRef>
          </c:val>
          <c:smooth val="0"/>
          <c:extLst>
            <c:ext xmlns:c16="http://schemas.microsoft.com/office/drawing/2014/chart" uri="{C3380CC4-5D6E-409C-BE32-E72D297353CC}">
              <c16:uniqueId val="{00000001-DFE6-4875-ACFC-9181D8B0D58F}"/>
            </c:ext>
          </c:extLst>
        </c:ser>
        <c:ser>
          <c:idx val="2"/>
          <c:order val="2"/>
          <c:tx>
            <c:strRef>
              <c:f>'approved CR by WG'!$Q$40</c:f>
              <c:strCache>
                <c:ptCount val="1"/>
                <c:pt idx="0">
                  <c:v>S3</c:v>
                </c:pt>
              </c:strCache>
            </c:strRef>
          </c:tx>
          <c:spPr>
            <a:ln w="28575" cap="rnd">
              <a:solidFill>
                <a:srgbClr val="FFC000"/>
              </a:solidFill>
              <a:round/>
            </a:ln>
            <a:effectLst/>
          </c:spPr>
          <c:marker>
            <c:symbol val="circle"/>
            <c:size val="5"/>
            <c:spPr>
              <a:solidFill>
                <a:schemeClr val="accent3"/>
              </a:solidFill>
              <a:ln w="9525">
                <a:solidFill>
                  <a:srgbClr val="FFC000"/>
                </a:solidFill>
              </a:ln>
              <a:effectLst/>
            </c:spPr>
          </c:marker>
          <c:cat>
            <c:strRef>
              <c:f>'approved CR by WG'!$N$41:$N$71</c:f>
              <c:strCache>
                <c:ptCount val="3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strCache>
            </c:strRef>
          </c:cat>
          <c:val>
            <c:numRef>
              <c:f>'approved CR by WG'!$Q$41:$Q$71</c:f>
              <c:numCache>
                <c:formatCode>General</c:formatCode>
                <c:ptCount val="31"/>
                <c:pt idx="0">
                  <c:v>42.75</c:v>
                </c:pt>
                <c:pt idx="1">
                  <c:v>49.5</c:v>
                </c:pt>
                <c:pt idx="2">
                  <c:v>47.5</c:v>
                </c:pt>
                <c:pt idx="3">
                  <c:v>45.75</c:v>
                </c:pt>
                <c:pt idx="4">
                  <c:v>41</c:v>
                </c:pt>
                <c:pt idx="5">
                  <c:v>37</c:v>
                </c:pt>
                <c:pt idx="6">
                  <c:v>38.5</c:v>
                </c:pt>
                <c:pt idx="7">
                  <c:v>41.5</c:v>
                </c:pt>
                <c:pt idx="8">
                  <c:v>44.5</c:v>
                </c:pt>
                <c:pt idx="9">
                  <c:v>63.25</c:v>
                </c:pt>
                <c:pt idx="10">
                  <c:v>84.5</c:v>
                </c:pt>
                <c:pt idx="11">
                  <c:v>99.25</c:v>
                </c:pt>
                <c:pt idx="12">
                  <c:v>108</c:v>
                </c:pt>
                <c:pt idx="13">
                  <c:v>96.75</c:v>
                </c:pt>
                <c:pt idx="14">
                  <c:v>93.25</c:v>
                </c:pt>
                <c:pt idx="15">
                  <c:v>84.5</c:v>
                </c:pt>
                <c:pt idx="16">
                  <c:v>81</c:v>
                </c:pt>
                <c:pt idx="17">
                  <c:v>86.5</c:v>
                </c:pt>
                <c:pt idx="18">
                  <c:v>90</c:v>
                </c:pt>
                <c:pt idx="19">
                  <c:v>91.25</c:v>
                </c:pt>
                <c:pt idx="20">
                  <c:v>97.25</c:v>
                </c:pt>
                <c:pt idx="21">
                  <c:v>105.5</c:v>
                </c:pt>
                <c:pt idx="22">
                  <c:v>94.5</c:v>
                </c:pt>
                <c:pt idx="23">
                  <c:v>98.5</c:v>
                </c:pt>
                <c:pt idx="24">
                  <c:v>108.5</c:v>
                </c:pt>
                <c:pt idx="25">
                  <c:v>99.25</c:v>
                </c:pt>
                <c:pt idx="26">
                  <c:v>108.5</c:v>
                </c:pt>
                <c:pt idx="27">
                  <c:v>113.5</c:v>
                </c:pt>
                <c:pt idx="28">
                  <c:v>111</c:v>
                </c:pt>
                <c:pt idx="29">
                  <c:v>125.5</c:v>
                </c:pt>
                <c:pt idx="30">
                  <c:v>128.75</c:v>
                </c:pt>
              </c:numCache>
            </c:numRef>
          </c:val>
          <c:smooth val="0"/>
          <c:extLst>
            <c:ext xmlns:c16="http://schemas.microsoft.com/office/drawing/2014/chart" uri="{C3380CC4-5D6E-409C-BE32-E72D297353CC}">
              <c16:uniqueId val="{00000002-DFE6-4875-ACFC-9181D8B0D58F}"/>
            </c:ext>
          </c:extLst>
        </c:ser>
        <c:ser>
          <c:idx val="3"/>
          <c:order val="3"/>
          <c:tx>
            <c:strRef>
              <c:f>'approved CR by WG'!$R$40</c:f>
              <c:strCache>
                <c:ptCount val="1"/>
                <c:pt idx="0">
                  <c:v>S4</c:v>
                </c:pt>
              </c:strCache>
            </c:strRef>
          </c:tx>
          <c:spPr>
            <a:ln w="28575" cap="rnd">
              <a:solidFill>
                <a:srgbClr val="FFFF00"/>
              </a:solidFill>
              <a:round/>
            </a:ln>
            <a:effectLst/>
          </c:spPr>
          <c:marker>
            <c:symbol val="circle"/>
            <c:size val="5"/>
            <c:spPr>
              <a:solidFill>
                <a:schemeClr val="accent4"/>
              </a:solidFill>
              <a:ln w="9525">
                <a:solidFill>
                  <a:srgbClr val="FFFF00"/>
                </a:solidFill>
              </a:ln>
              <a:effectLst/>
            </c:spPr>
          </c:marker>
          <c:cat>
            <c:strRef>
              <c:f>'approved CR by WG'!$N$41:$N$71</c:f>
              <c:strCache>
                <c:ptCount val="3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strCache>
            </c:strRef>
          </c:cat>
          <c:val>
            <c:numRef>
              <c:f>'approved CR by WG'!$R$41:$R$71</c:f>
              <c:numCache>
                <c:formatCode>General</c:formatCode>
                <c:ptCount val="31"/>
                <c:pt idx="0">
                  <c:v>42.5</c:v>
                </c:pt>
                <c:pt idx="1">
                  <c:v>45.25</c:v>
                </c:pt>
                <c:pt idx="2">
                  <c:v>49</c:v>
                </c:pt>
                <c:pt idx="3">
                  <c:v>45.25</c:v>
                </c:pt>
                <c:pt idx="4">
                  <c:v>40.25</c:v>
                </c:pt>
                <c:pt idx="5">
                  <c:v>35.25</c:v>
                </c:pt>
                <c:pt idx="6">
                  <c:v>20</c:v>
                </c:pt>
                <c:pt idx="7">
                  <c:v>27</c:v>
                </c:pt>
                <c:pt idx="8">
                  <c:v>23.75</c:v>
                </c:pt>
                <c:pt idx="9">
                  <c:v>24.25</c:v>
                </c:pt>
                <c:pt idx="10">
                  <c:v>26.75</c:v>
                </c:pt>
                <c:pt idx="11">
                  <c:v>27</c:v>
                </c:pt>
                <c:pt idx="12">
                  <c:v>33.75</c:v>
                </c:pt>
                <c:pt idx="13">
                  <c:v>32.25</c:v>
                </c:pt>
                <c:pt idx="14">
                  <c:v>35.25</c:v>
                </c:pt>
                <c:pt idx="15">
                  <c:v>27</c:v>
                </c:pt>
                <c:pt idx="16">
                  <c:v>23.25</c:v>
                </c:pt>
                <c:pt idx="17">
                  <c:v>28.75</c:v>
                </c:pt>
                <c:pt idx="18">
                  <c:v>24</c:v>
                </c:pt>
                <c:pt idx="19">
                  <c:v>24</c:v>
                </c:pt>
                <c:pt idx="20">
                  <c:v>23.25</c:v>
                </c:pt>
                <c:pt idx="21">
                  <c:v>16</c:v>
                </c:pt>
                <c:pt idx="22">
                  <c:v>18.5</c:v>
                </c:pt>
                <c:pt idx="23">
                  <c:v>22.25</c:v>
                </c:pt>
                <c:pt idx="24">
                  <c:v>21.25</c:v>
                </c:pt>
                <c:pt idx="25">
                  <c:v>24.25</c:v>
                </c:pt>
                <c:pt idx="26">
                  <c:v>22</c:v>
                </c:pt>
                <c:pt idx="27">
                  <c:v>22.75</c:v>
                </c:pt>
                <c:pt idx="28">
                  <c:v>28</c:v>
                </c:pt>
                <c:pt idx="29">
                  <c:v>26.75</c:v>
                </c:pt>
                <c:pt idx="30">
                  <c:v>27.75</c:v>
                </c:pt>
              </c:numCache>
            </c:numRef>
          </c:val>
          <c:smooth val="0"/>
          <c:extLst>
            <c:ext xmlns:c16="http://schemas.microsoft.com/office/drawing/2014/chart" uri="{C3380CC4-5D6E-409C-BE32-E72D297353CC}">
              <c16:uniqueId val="{00000003-DFE6-4875-ACFC-9181D8B0D58F}"/>
            </c:ext>
          </c:extLst>
        </c:ser>
        <c:ser>
          <c:idx val="4"/>
          <c:order val="4"/>
          <c:tx>
            <c:strRef>
              <c:f>'approved CR by WG'!$S$40</c:f>
              <c:strCache>
                <c:ptCount val="1"/>
                <c:pt idx="0">
                  <c:v>S5</c:v>
                </c:pt>
              </c:strCache>
            </c:strRef>
          </c:tx>
          <c:spPr>
            <a:ln w="28575" cap="rnd">
              <a:solidFill>
                <a:srgbClr val="00B050"/>
              </a:solidFill>
              <a:round/>
            </a:ln>
            <a:effectLst/>
          </c:spPr>
          <c:marker>
            <c:symbol val="circle"/>
            <c:size val="5"/>
            <c:spPr>
              <a:solidFill>
                <a:schemeClr val="accent5"/>
              </a:solidFill>
              <a:ln w="9525">
                <a:solidFill>
                  <a:srgbClr val="00B050"/>
                </a:solidFill>
              </a:ln>
              <a:effectLst/>
            </c:spPr>
          </c:marker>
          <c:cat>
            <c:strRef>
              <c:f>'approved CR by WG'!$N$41:$N$71</c:f>
              <c:strCache>
                <c:ptCount val="3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strCache>
            </c:strRef>
          </c:cat>
          <c:val>
            <c:numRef>
              <c:f>'approved CR by WG'!$S$41:$S$71</c:f>
              <c:numCache>
                <c:formatCode>General</c:formatCode>
                <c:ptCount val="31"/>
                <c:pt idx="0">
                  <c:v>69</c:v>
                </c:pt>
                <c:pt idx="1">
                  <c:v>77</c:v>
                </c:pt>
                <c:pt idx="2">
                  <c:v>71.75</c:v>
                </c:pt>
                <c:pt idx="3">
                  <c:v>66</c:v>
                </c:pt>
                <c:pt idx="4">
                  <c:v>66.75</c:v>
                </c:pt>
                <c:pt idx="5">
                  <c:v>72</c:v>
                </c:pt>
                <c:pt idx="6">
                  <c:v>67.75</c:v>
                </c:pt>
                <c:pt idx="7">
                  <c:v>62</c:v>
                </c:pt>
                <c:pt idx="8">
                  <c:v>58.5</c:v>
                </c:pt>
                <c:pt idx="9">
                  <c:v>53.25</c:v>
                </c:pt>
                <c:pt idx="10">
                  <c:v>55.75</c:v>
                </c:pt>
                <c:pt idx="11">
                  <c:v>95</c:v>
                </c:pt>
                <c:pt idx="12">
                  <c:v>130</c:v>
                </c:pt>
                <c:pt idx="13">
                  <c:v>131.5</c:v>
                </c:pt>
                <c:pt idx="14">
                  <c:v>192</c:v>
                </c:pt>
                <c:pt idx="15">
                  <c:v>223.5</c:v>
                </c:pt>
                <c:pt idx="16">
                  <c:v>204.25</c:v>
                </c:pt>
                <c:pt idx="17">
                  <c:v>236</c:v>
                </c:pt>
                <c:pt idx="18">
                  <c:v>207.5</c:v>
                </c:pt>
                <c:pt idx="19">
                  <c:v>179.75</c:v>
                </c:pt>
                <c:pt idx="20">
                  <c:v>198.25</c:v>
                </c:pt>
                <c:pt idx="21">
                  <c:v>173.25</c:v>
                </c:pt>
                <c:pt idx="22">
                  <c:v>170.75</c:v>
                </c:pt>
                <c:pt idx="23">
                  <c:v>166.25</c:v>
                </c:pt>
                <c:pt idx="24">
                  <c:v>153</c:v>
                </c:pt>
                <c:pt idx="25">
                  <c:v>181.75</c:v>
                </c:pt>
                <c:pt idx="26">
                  <c:v>187</c:v>
                </c:pt>
                <c:pt idx="27">
                  <c:v>197.5</c:v>
                </c:pt>
                <c:pt idx="28">
                  <c:v>219</c:v>
                </c:pt>
                <c:pt idx="29">
                  <c:v>212</c:v>
                </c:pt>
                <c:pt idx="30">
                  <c:v>242.5</c:v>
                </c:pt>
              </c:numCache>
            </c:numRef>
          </c:val>
          <c:smooth val="0"/>
          <c:extLst>
            <c:ext xmlns:c16="http://schemas.microsoft.com/office/drawing/2014/chart" uri="{C3380CC4-5D6E-409C-BE32-E72D297353CC}">
              <c16:uniqueId val="{00000004-DFE6-4875-ACFC-9181D8B0D58F}"/>
            </c:ext>
          </c:extLst>
        </c:ser>
        <c:ser>
          <c:idx val="5"/>
          <c:order val="5"/>
          <c:tx>
            <c:strRef>
              <c:f>'approved CR by WG'!$T$40</c:f>
              <c:strCache>
                <c:ptCount val="1"/>
                <c:pt idx="0">
                  <c:v>S6</c:v>
                </c:pt>
              </c:strCache>
            </c:strRef>
          </c:tx>
          <c:spPr>
            <a:ln w="28575" cap="rnd">
              <a:solidFill>
                <a:srgbClr val="0070C0"/>
              </a:solidFill>
              <a:round/>
            </a:ln>
            <a:effectLst/>
          </c:spPr>
          <c:marker>
            <c:symbol val="circle"/>
            <c:size val="5"/>
            <c:spPr>
              <a:solidFill>
                <a:schemeClr val="accent6"/>
              </a:solidFill>
              <a:ln w="9525">
                <a:solidFill>
                  <a:srgbClr val="0070C0"/>
                </a:solidFill>
              </a:ln>
              <a:effectLst/>
            </c:spPr>
          </c:marker>
          <c:cat>
            <c:strRef>
              <c:f>'approved CR by WG'!$N$41:$N$71</c:f>
              <c:strCache>
                <c:ptCount val="3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strCache>
            </c:strRef>
          </c:cat>
          <c:val>
            <c:numRef>
              <c:f>'approved CR by WG'!$T$41:$T$71</c:f>
              <c:numCache>
                <c:formatCode>General</c:formatCode>
                <c:ptCount val="31"/>
                <c:pt idx="0">
                  <c:v>8.25</c:v>
                </c:pt>
                <c:pt idx="1">
                  <c:v>18</c:v>
                </c:pt>
                <c:pt idx="2">
                  <c:v>19.25</c:v>
                </c:pt>
                <c:pt idx="3">
                  <c:v>20.75</c:v>
                </c:pt>
                <c:pt idx="4">
                  <c:v>32.75</c:v>
                </c:pt>
                <c:pt idx="5">
                  <c:v>39.75</c:v>
                </c:pt>
                <c:pt idx="6">
                  <c:v>44.75</c:v>
                </c:pt>
                <c:pt idx="7">
                  <c:v>61.5</c:v>
                </c:pt>
                <c:pt idx="8">
                  <c:v>53.75</c:v>
                </c:pt>
                <c:pt idx="9">
                  <c:v>46.25</c:v>
                </c:pt>
                <c:pt idx="10">
                  <c:v>47.25</c:v>
                </c:pt>
                <c:pt idx="11">
                  <c:v>40.25</c:v>
                </c:pt>
                <c:pt idx="12">
                  <c:v>40.75</c:v>
                </c:pt>
                <c:pt idx="13">
                  <c:v>53.5</c:v>
                </c:pt>
                <c:pt idx="14">
                  <c:v>64.75</c:v>
                </c:pt>
                <c:pt idx="15">
                  <c:v>62.75</c:v>
                </c:pt>
                <c:pt idx="16">
                  <c:v>57.75</c:v>
                </c:pt>
                <c:pt idx="17">
                  <c:v>47</c:v>
                </c:pt>
                <c:pt idx="18">
                  <c:v>40.75</c:v>
                </c:pt>
                <c:pt idx="19">
                  <c:v>44.5</c:v>
                </c:pt>
                <c:pt idx="20">
                  <c:v>44.25</c:v>
                </c:pt>
                <c:pt idx="21">
                  <c:v>47.25</c:v>
                </c:pt>
                <c:pt idx="22">
                  <c:v>50</c:v>
                </c:pt>
                <c:pt idx="23">
                  <c:v>56.25</c:v>
                </c:pt>
                <c:pt idx="24">
                  <c:v>62</c:v>
                </c:pt>
                <c:pt idx="25">
                  <c:v>70.75</c:v>
                </c:pt>
                <c:pt idx="26">
                  <c:v>77.25</c:v>
                </c:pt>
                <c:pt idx="27">
                  <c:v>79.75</c:v>
                </c:pt>
                <c:pt idx="28">
                  <c:v>107.25</c:v>
                </c:pt>
                <c:pt idx="29">
                  <c:v>138.5</c:v>
                </c:pt>
                <c:pt idx="30">
                  <c:v>150.5</c:v>
                </c:pt>
              </c:numCache>
            </c:numRef>
          </c:val>
          <c:smooth val="0"/>
          <c:extLst>
            <c:ext xmlns:c16="http://schemas.microsoft.com/office/drawing/2014/chart" uri="{C3380CC4-5D6E-409C-BE32-E72D297353CC}">
              <c16:uniqueId val="{00000005-DFE6-4875-ACFC-9181D8B0D58F}"/>
            </c:ext>
          </c:extLst>
        </c:ser>
        <c:dLbls>
          <c:showLegendKey val="0"/>
          <c:showVal val="0"/>
          <c:showCatName val="0"/>
          <c:showSerName val="0"/>
          <c:showPercent val="0"/>
          <c:showBubbleSize val="0"/>
        </c:dLbls>
        <c:marker val="1"/>
        <c:smooth val="0"/>
        <c:axId val="607059936"/>
        <c:axId val="607064200"/>
      </c:lineChart>
      <c:catAx>
        <c:axId val="6070599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64200"/>
        <c:crosses val="autoZero"/>
        <c:auto val="1"/>
        <c:lblAlgn val="ctr"/>
        <c:lblOffset val="100"/>
        <c:noMultiLvlLbl val="0"/>
      </c:catAx>
      <c:valAx>
        <c:axId val="6070642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599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'general info'!$L$87</c:f>
              <c:strCache>
                <c:ptCount val="1"/>
                <c:pt idx="0">
                  <c:v>Members</c:v>
                </c:pt>
              </c:strCache>
            </c:strRef>
          </c:tx>
          <c:spPr>
            <a:solidFill>
              <a:srgbClr val="92D050"/>
            </a:solidFill>
            <a:ln>
              <a:noFill/>
            </a:ln>
            <a:effectLst/>
          </c:spPr>
          <c:invertIfNegative val="0"/>
          <c:dLbls>
            <c:spPr>
              <a:noFill/>
              <a:ln>
                <a:noFill/>
              </a:ln>
              <a:effectLst/>
            </c:spPr>
            <c:txPr>
              <a:bodyPr rot="0" spcFirstLastPara="1" vertOverflow="ellipsis" vert="horz" wrap="square" anchor="ctr" anchorCtr="1"/>
              <a:lstStyle/>
              <a:p>
                <a:pPr>
                  <a:defRPr sz="105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'general info'!$K$88:$K$103</c:f>
              <c:numCache>
                <c:formatCode>General</c:formatCode>
                <c:ptCount val="16"/>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pt idx="14">
                  <c:v>2022</c:v>
                </c:pt>
                <c:pt idx="15">
                  <c:v>2023</c:v>
                </c:pt>
              </c:numCache>
            </c:numRef>
          </c:cat>
          <c:val>
            <c:numRef>
              <c:f>'general info'!$L$88:$L$103</c:f>
              <c:numCache>
                <c:formatCode>General</c:formatCode>
                <c:ptCount val="16"/>
                <c:pt idx="0">
                  <c:v>350</c:v>
                </c:pt>
                <c:pt idx="1">
                  <c:v>372</c:v>
                </c:pt>
                <c:pt idx="2">
                  <c:v>375</c:v>
                </c:pt>
                <c:pt idx="3">
                  <c:v>384</c:v>
                </c:pt>
                <c:pt idx="4">
                  <c:v>399</c:v>
                </c:pt>
                <c:pt idx="5">
                  <c:v>401</c:v>
                </c:pt>
                <c:pt idx="6">
                  <c:v>408</c:v>
                </c:pt>
                <c:pt idx="7">
                  <c:v>473</c:v>
                </c:pt>
                <c:pt idx="8">
                  <c:v>566</c:v>
                </c:pt>
                <c:pt idx="9">
                  <c:v>583</c:v>
                </c:pt>
                <c:pt idx="10">
                  <c:v>606</c:v>
                </c:pt>
                <c:pt idx="11">
                  <c:v>685</c:v>
                </c:pt>
                <c:pt idx="12">
                  <c:v>717</c:v>
                </c:pt>
                <c:pt idx="13">
                  <c:v>776</c:v>
                </c:pt>
                <c:pt idx="14">
                  <c:v>817</c:v>
                </c:pt>
                <c:pt idx="15">
                  <c:v>865</c:v>
                </c:pt>
              </c:numCache>
            </c:numRef>
          </c:val>
          <c:extLst>
            <c:ext xmlns:c16="http://schemas.microsoft.com/office/drawing/2014/chart" uri="{C3380CC4-5D6E-409C-BE32-E72D297353CC}">
              <c16:uniqueId val="{00000000-B1C4-44BA-BE17-C1C3014EF395}"/>
            </c:ext>
          </c:extLst>
        </c:ser>
        <c:dLbls>
          <c:dLblPos val="outEnd"/>
          <c:showLegendKey val="0"/>
          <c:showVal val="1"/>
          <c:showCatName val="0"/>
          <c:showSerName val="0"/>
          <c:showPercent val="0"/>
          <c:showBubbleSize val="0"/>
        </c:dLbls>
        <c:gapWidth val="219"/>
        <c:overlap val="-27"/>
        <c:axId val="828541464"/>
        <c:axId val="828545784"/>
      </c:barChart>
      <c:catAx>
        <c:axId val="8285414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828545784"/>
        <c:crosses val="autoZero"/>
        <c:auto val="1"/>
        <c:lblAlgn val="ctr"/>
        <c:lblOffset val="100"/>
        <c:noMultiLvlLbl val="0"/>
      </c:catAx>
      <c:valAx>
        <c:axId val="828545784"/>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8285414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50"/>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ofPieChart>
        <c:ofPieType val="pie"/>
        <c:varyColors val="1"/>
        <c:ser>
          <c:idx val="0"/>
          <c:order val="0"/>
          <c:dPt>
            <c:idx val="0"/>
            <c:bubble3D val="0"/>
            <c:spPr>
              <a:solidFill>
                <a:schemeClr val="accent1">
                  <a:lumMod val="75000"/>
                </a:schemeClr>
              </a:solidFill>
              <a:ln w="19050">
                <a:solidFill>
                  <a:schemeClr val="lt1"/>
                </a:solidFill>
              </a:ln>
              <a:effectLst/>
            </c:spPr>
            <c:extLst>
              <c:ext xmlns:c16="http://schemas.microsoft.com/office/drawing/2014/chart" uri="{C3380CC4-5D6E-409C-BE32-E72D297353CC}">
                <c16:uniqueId val="{00000001-F8E9-467E-A535-AA5B1A4467B6}"/>
              </c:ext>
            </c:extLst>
          </c:dPt>
          <c:dPt>
            <c:idx val="1"/>
            <c:bubble3D val="0"/>
            <c:spPr>
              <a:solidFill>
                <a:schemeClr val="accent2">
                  <a:lumMod val="75000"/>
                </a:schemeClr>
              </a:solidFill>
              <a:ln w="19050">
                <a:solidFill>
                  <a:schemeClr val="lt1"/>
                </a:solidFill>
              </a:ln>
              <a:effectLst/>
            </c:spPr>
            <c:extLst>
              <c:ext xmlns:c16="http://schemas.microsoft.com/office/drawing/2014/chart" uri="{C3380CC4-5D6E-409C-BE32-E72D297353CC}">
                <c16:uniqueId val="{00000003-F8E9-467E-A535-AA5B1A4467B6}"/>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F8E9-467E-A535-AA5B1A4467B6}"/>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F8E9-467E-A535-AA5B1A4467B6}"/>
              </c:ext>
            </c:extLst>
          </c:dPt>
          <c:dPt>
            <c:idx val="4"/>
            <c:bubble3D val="0"/>
            <c:spPr>
              <a:solidFill>
                <a:schemeClr val="accent2">
                  <a:lumMod val="75000"/>
                </a:schemeClr>
              </a:solidFill>
              <a:ln w="19050">
                <a:solidFill>
                  <a:schemeClr val="lt1"/>
                </a:solidFill>
              </a:ln>
              <a:effectLst/>
            </c:spPr>
            <c:extLst>
              <c:ext xmlns:c16="http://schemas.microsoft.com/office/drawing/2014/chart" uri="{C3380CC4-5D6E-409C-BE32-E72D297353CC}">
                <c16:uniqueId val="{00000009-F8E9-467E-A535-AA5B1A4467B6}"/>
              </c:ext>
            </c:extLst>
          </c:dPt>
          <c:dPt>
            <c:idx val="5"/>
            <c:bubble3D val="0"/>
            <c:spPr>
              <a:solidFill>
                <a:schemeClr val="accent1"/>
              </a:solidFill>
              <a:ln w="19050">
                <a:solidFill>
                  <a:schemeClr val="lt1"/>
                </a:solidFill>
              </a:ln>
              <a:effectLst/>
            </c:spPr>
            <c:extLst>
              <c:ext xmlns:c16="http://schemas.microsoft.com/office/drawing/2014/chart" uri="{C3380CC4-5D6E-409C-BE32-E72D297353CC}">
                <c16:uniqueId val="{0000000B-F8E9-467E-A535-AA5B1A4467B6}"/>
              </c:ext>
            </c:extLst>
          </c:dPt>
          <c:dPt>
            <c:idx val="6"/>
            <c:bubble3D val="0"/>
            <c:spPr>
              <a:solidFill>
                <a:schemeClr val="accent2"/>
              </a:solidFill>
              <a:ln w="19050">
                <a:solidFill>
                  <a:schemeClr val="lt1"/>
                </a:solidFill>
              </a:ln>
              <a:effectLst/>
            </c:spPr>
            <c:extLst>
              <c:ext xmlns:c16="http://schemas.microsoft.com/office/drawing/2014/chart" uri="{C3380CC4-5D6E-409C-BE32-E72D297353CC}">
                <c16:uniqueId val="{0000000D-F8E9-467E-A535-AA5B1A4467B6}"/>
              </c:ext>
            </c:extLst>
          </c:dPt>
          <c:dPt>
            <c:idx val="7"/>
            <c:bubble3D val="0"/>
            <c:spPr>
              <a:solidFill>
                <a:schemeClr val="accent3"/>
              </a:solidFill>
              <a:ln w="19050">
                <a:solidFill>
                  <a:schemeClr val="lt1"/>
                </a:solidFill>
              </a:ln>
              <a:effectLst/>
            </c:spPr>
            <c:extLst>
              <c:ext xmlns:c16="http://schemas.microsoft.com/office/drawing/2014/chart" uri="{C3380CC4-5D6E-409C-BE32-E72D297353CC}">
                <c16:uniqueId val="{0000000F-F8E9-467E-A535-AA5B1A4467B6}"/>
              </c:ext>
            </c:extLst>
          </c:dPt>
          <c:dPt>
            <c:idx val="8"/>
            <c:bubble3D val="0"/>
            <c:spPr>
              <a:solidFill>
                <a:schemeClr val="accent3">
                  <a:lumMod val="75000"/>
                </a:schemeClr>
              </a:solidFill>
              <a:ln w="19050">
                <a:solidFill>
                  <a:schemeClr val="lt1"/>
                </a:solidFill>
              </a:ln>
              <a:effectLst/>
            </c:spPr>
            <c:extLst>
              <c:ext xmlns:c16="http://schemas.microsoft.com/office/drawing/2014/chart" uri="{C3380CC4-5D6E-409C-BE32-E72D297353CC}">
                <c16:uniqueId val="{00000011-F8E9-467E-A535-AA5B1A4467B6}"/>
              </c:ext>
            </c:extLst>
          </c:dPt>
          <c:dLbls>
            <c:dLbl>
              <c:idx val="1"/>
              <c:layout>
                <c:manualLayout>
                  <c:x val="-4.3332376404028122E-2"/>
                  <c:y val="0.15787130656022183"/>
                </c:manualLayout>
              </c:layout>
              <c:dLblPos val="bestFit"/>
              <c:showLegendKey val="0"/>
              <c:showVal val="1"/>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3-F8E9-467E-A535-AA5B1A4467B6}"/>
                </c:ext>
              </c:extLst>
            </c:dLbl>
            <c:dLbl>
              <c:idx val="3"/>
              <c:layout>
                <c:manualLayout>
                  <c:x val="-4.30915917075153E-3"/>
                  <c:y val="-0.17034424675949272"/>
                </c:manualLayout>
              </c:layout>
              <c:dLblPos val="bestFit"/>
              <c:showLegendKey val="0"/>
              <c:showVal val="1"/>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7-F8E9-467E-A535-AA5B1A4467B6}"/>
                </c:ext>
              </c:extLst>
            </c:dLbl>
            <c:dLbl>
              <c:idx val="4"/>
              <c:layout>
                <c:manualLayout>
                  <c:x val="3.5558306793085928E-2"/>
                  <c:y val="-0.13521979113345045"/>
                </c:manualLayout>
              </c:layout>
              <c:dLblPos val="bestFit"/>
              <c:showLegendKey val="0"/>
              <c:showVal val="1"/>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9-F8E9-467E-A535-AA5B1A4467B6}"/>
                </c:ext>
              </c:extLst>
            </c:dLbl>
            <c:dLbl>
              <c:idx val="6"/>
              <c:layout>
                <c:manualLayout>
                  <c:x val="-5.6762612222984003E-2"/>
                  <c:y val="5.5092491863008582E-2"/>
                </c:manualLayout>
              </c:layout>
              <c:dLblPos val="bestFit"/>
              <c:showLegendKey val="0"/>
              <c:showVal val="1"/>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D-F8E9-467E-A535-AA5B1A4467B6}"/>
                </c:ext>
              </c:extLst>
            </c:dLbl>
            <c:dLbl>
              <c:idx val="8"/>
              <c:tx>
                <c:rich>
                  <a:bodyPr/>
                  <a:lstStyle/>
                  <a:p>
                    <a:r>
                      <a:rPr lang="en-US"/>
                      <a:t>Region 3</a:t>
                    </a:r>
                    <a:endParaRPr lang="en-US" baseline="0"/>
                  </a:p>
                  <a:p>
                    <a:fld id="{0A17F10D-73B1-49DD-A502-EB9B8815BEA3}" type="VALUE">
                      <a:rPr lang="en-US"/>
                      <a:pPr/>
                      <a:t>[VALUE]</a:t>
                    </a:fld>
                    <a:endParaRPr lang="en-GB"/>
                  </a:p>
                </c:rich>
              </c:tx>
              <c:dLblPos val="ctr"/>
              <c:showLegendKey val="0"/>
              <c:showVal val="1"/>
              <c:showCatName val="1"/>
              <c:showSerName val="0"/>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11-F8E9-467E-A535-AA5B1A4467B6}"/>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ctr"/>
            <c:showLegendKey val="0"/>
            <c:showVal val="1"/>
            <c:showCatName val="1"/>
            <c:showSerName val="0"/>
            <c:showPercent val="0"/>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'general info'!$W$15:$W$22</c:f>
              <c:strCache>
                <c:ptCount val="8"/>
                <c:pt idx="0">
                  <c:v>Region 1 (ETSI)</c:v>
                </c:pt>
                <c:pt idx="1">
                  <c:v>Region 2 (ATIS)</c:v>
                </c:pt>
                <c:pt idx="3">
                  <c:v>ARIB</c:v>
                </c:pt>
                <c:pt idx="4">
                  <c:v>TTC</c:v>
                </c:pt>
                <c:pt idx="5">
                  <c:v>CCSA</c:v>
                </c:pt>
                <c:pt idx="6">
                  <c:v>TTA</c:v>
                </c:pt>
                <c:pt idx="7">
                  <c:v>TSDSI</c:v>
                </c:pt>
              </c:strCache>
            </c:strRef>
          </c:cat>
          <c:val>
            <c:numRef>
              <c:f>'general info'!$X$15:$X$22</c:f>
              <c:numCache>
                <c:formatCode>General</c:formatCode>
                <c:ptCount val="8"/>
                <c:pt idx="0">
                  <c:v>477</c:v>
                </c:pt>
                <c:pt idx="1">
                  <c:v>70</c:v>
                </c:pt>
                <c:pt idx="3">
                  <c:v>32</c:v>
                </c:pt>
                <c:pt idx="4">
                  <c:v>13</c:v>
                </c:pt>
                <c:pt idx="5">
                  <c:v>180</c:v>
                </c:pt>
                <c:pt idx="6">
                  <c:v>28</c:v>
                </c:pt>
                <c:pt idx="7">
                  <c:v>65</c:v>
                </c:pt>
              </c:numCache>
            </c:numRef>
          </c:val>
          <c:extLst>
            <c:ext xmlns:c16="http://schemas.microsoft.com/office/drawing/2014/chart" uri="{C3380CC4-5D6E-409C-BE32-E72D297353CC}">
              <c16:uniqueId val="{00000012-F8E9-467E-A535-AA5B1A4467B6}"/>
            </c:ext>
          </c:extLst>
        </c:ser>
        <c:dLbls>
          <c:dLblPos val="ctr"/>
          <c:showLegendKey val="0"/>
          <c:showVal val="1"/>
          <c:showCatName val="0"/>
          <c:showSerName val="0"/>
          <c:showPercent val="0"/>
          <c:showBubbleSize val="0"/>
          <c:showLeaderLines val="1"/>
        </c:dLbls>
        <c:gapWidth val="100"/>
        <c:splitType val="pos"/>
        <c:splitPos val="5"/>
        <c:secondPieSize val="75"/>
        <c:serLines>
          <c:spPr>
            <a:ln w="9525" cap="flat" cmpd="sng" algn="ctr">
              <a:solidFill>
                <a:schemeClr val="tx1">
                  <a:lumMod val="35000"/>
                  <a:lumOff val="65000"/>
                </a:schemeClr>
              </a:solidFill>
              <a:round/>
            </a:ln>
            <a:effectLst/>
          </c:spPr>
        </c:serLines>
      </c:of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accent5">
                    <a:lumMod val="75000"/>
                  </a:schemeClr>
                </a:solidFill>
                <a:latin typeface="+mn-lt"/>
                <a:ea typeface="+mn-ea"/>
                <a:cs typeface="+mn-cs"/>
              </a:defRPr>
            </a:pPr>
            <a:r>
              <a:rPr lang="en-GB" b="1" dirty="0">
                <a:solidFill>
                  <a:schemeClr val="accent5">
                    <a:lumMod val="75000"/>
                  </a:schemeClr>
                </a:solidFill>
              </a:rPr>
              <a:t>6 - Do you belong to a Corporate</a:t>
            </a:r>
            <a:r>
              <a:rPr lang="en-GB" b="1" baseline="0" dirty="0">
                <a:solidFill>
                  <a:schemeClr val="accent5">
                    <a:lumMod val="75000"/>
                  </a:schemeClr>
                </a:solidFill>
              </a:rPr>
              <a:t> Group?</a:t>
            </a:r>
            <a:endParaRPr lang="en-GB" b="1" dirty="0">
              <a:solidFill>
                <a:schemeClr val="accent5">
                  <a:lumMod val="75000"/>
                </a:schemeClr>
              </a:solidFill>
            </a:endParaRPr>
          </a:p>
        </c:rich>
      </c:tx>
      <c:overlay val="0"/>
      <c:spPr>
        <a:noFill/>
        <a:ln>
          <a:noFill/>
        </a:ln>
        <a:effectLst/>
      </c:spPr>
    </c:title>
    <c:autoTitleDeleted val="0"/>
    <c:plotArea>
      <c:layout/>
      <c:pie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6CFC-4352-AB5E-4C1D16F81429}"/>
              </c:ext>
            </c:extLst>
          </c:dPt>
          <c:dPt>
            <c:idx val="1"/>
            <c:bubble3D val="0"/>
            <c:spPr>
              <a:solidFill>
                <a:srgbClr val="FFC000"/>
              </a:solidFill>
              <a:ln w="19050">
                <a:solidFill>
                  <a:schemeClr val="lt1"/>
                </a:solidFill>
              </a:ln>
              <a:effectLst/>
            </c:spPr>
            <c:extLst>
              <c:ext xmlns:c16="http://schemas.microsoft.com/office/drawing/2014/chart" uri="{C3380CC4-5D6E-409C-BE32-E72D297353CC}">
                <c16:uniqueId val="{00000003-6CFC-4352-AB5E-4C1D16F81429}"/>
              </c:ext>
            </c:extLst>
          </c:dPt>
          <c:dPt>
            <c:idx val="2"/>
            <c:bubble3D val="0"/>
            <c:spPr>
              <a:solidFill>
                <a:srgbClr val="0070C0"/>
              </a:solidFill>
              <a:ln w="19050">
                <a:solidFill>
                  <a:schemeClr val="lt1"/>
                </a:solidFill>
              </a:ln>
              <a:effectLst/>
            </c:spPr>
            <c:extLst>
              <c:ext xmlns:c16="http://schemas.microsoft.com/office/drawing/2014/chart" uri="{C3380CC4-5D6E-409C-BE32-E72D297353CC}">
                <c16:uniqueId val="{00000005-6CFC-4352-AB5E-4C1D16F81429}"/>
              </c:ext>
            </c:extLst>
          </c:dPt>
          <c:dLbls>
            <c:dLbl>
              <c:idx val="1"/>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5">
                          <a:lumMod val="75000"/>
                        </a:schemeClr>
                      </a:solidFill>
                      <a:highlight>
                        <a:srgbClr val="EBEBEB"/>
                      </a:highlight>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6CFC-4352-AB5E-4C1D16F81429}"/>
                </c:ext>
              </c:extLst>
            </c:dLbl>
            <c:dLbl>
              <c:idx val="2"/>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5">
                          <a:lumMod val="75000"/>
                        </a:schemeClr>
                      </a:solidFill>
                      <a:highlight>
                        <a:srgbClr val="EBEBEB"/>
                      </a:highlight>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6CFC-4352-AB5E-4C1D16F81429}"/>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accent5">
                        <a:lumMod val="75000"/>
                      </a:schemeClr>
                    </a:solidFill>
                    <a:highlight>
                      <a:srgbClr val="EBEBEB"/>
                    </a:highlight>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s>
          <c:cat>
            <c:strRef>
              <c:f>Sheet1!$E$2:$E$11</c:f>
              <c:strCache>
                <c:ptCount val="3"/>
                <c:pt idx="0">
                  <c:v>Do you belong to a corporate group?</c:v>
                </c:pt>
                <c:pt idx="1">
                  <c:v>NO </c:v>
                </c:pt>
                <c:pt idx="2">
                  <c:v>YES</c:v>
                </c:pt>
              </c:strCache>
            </c:strRef>
          </c:cat>
          <c:val>
            <c:numRef>
              <c:f>Sheet1!$F$2:$F$11</c:f>
              <c:numCache>
                <c:formatCode>General</c:formatCode>
                <c:ptCount val="3"/>
                <c:pt idx="1">
                  <c:v>142</c:v>
                </c:pt>
                <c:pt idx="2">
                  <c:v>163</c:v>
                </c:pt>
              </c:numCache>
            </c:numRef>
          </c:val>
          <c:extLst>
            <c:ext xmlns:c16="http://schemas.microsoft.com/office/drawing/2014/chart" uri="{C3380CC4-5D6E-409C-BE32-E72D297353CC}">
              <c16:uniqueId val="{00000006-6CFC-4352-AB5E-4C1D16F81429}"/>
            </c:ext>
          </c:extLst>
        </c:ser>
        <c:ser>
          <c:idx val="1"/>
          <c:order val="1"/>
          <c:dPt>
            <c:idx val="0"/>
            <c:bubble3D val="0"/>
            <c:spPr>
              <a:solidFill>
                <a:schemeClr val="accent1"/>
              </a:solidFill>
              <a:ln w="19050">
                <a:solidFill>
                  <a:schemeClr val="lt1"/>
                </a:solidFill>
              </a:ln>
              <a:effectLst/>
            </c:spPr>
            <c:extLst>
              <c:ext xmlns:c16="http://schemas.microsoft.com/office/drawing/2014/chart" uri="{C3380CC4-5D6E-409C-BE32-E72D297353CC}">
                <c16:uniqueId val="{00000008-6CFC-4352-AB5E-4C1D16F81429}"/>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A-6CFC-4352-AB5E-4C1D16F81429}"/>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C-6CFC-4352-AB5E-4C1D16F81429}"/>
              </c:ext>
            </c:extLst>
          </c:dPt>
          <c:cat>
            <c:strRef>
              <c:f>Sheet1!$E$2:$E$11</c:f>
              <c:strCache>
                <c:ptCount val="3"/>
                <c:pt idx="0">
                  <c:v>Do you belong to a corporate group?</c:v>
                </c:pt>
                <c:pt idx="1">
                  <c:v>NO </c:v>
                </c:pt>
                <c:pt idx="2">
                  <c:v>YES</c:v>
                </c:pt>
              </c:strCache>
            </c:strRef>
          </c:cat>
          <c:val>
            <c:numRef>
              <c:f>Sheet1!$G$2:$G$11</c:f>
              <c:numCache>
                <c:formatCode>General</c:formatCode>
                <c:ptCount val="3"/>
              </c:numCache>
            </c:numRef>
          </c:val>
          <c:extLst>
            <c:ext xmlns:c16="http://schemas.microsoft.com/office/drawing/2014/chart" uri="{C3380CC4-5D6E-409C-BE32-E72D297353CC}">
              <c16:uniqueId val="{0000000D-6CFC-4352-AB5E-4C1D16F81429}"/>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manualLayout>
          <c:xMode val="edge"/>
          <c:yMode val="edge"/>
          <c:x val="0.10888517060367456"/>
          <c:y val="0.87094852726742478"/>
          <c:w val="0.71000743657042875"/>
          <c:h val="0.10127369495479729"/>
        </c:manualLayout>
      </c:layout>
      <c:overlay val="0"/>
      <c:spPr>
        <a:noFill/>
        <a:ln>
          <a:noFill/>
        </a:ln>
        <a:effectLst/>
      </c:spPr>
      <c:txPr>
        <a:bodyPr rot="0" spcFirstLastPara="1" vertOverflow="ellipsis" vert="horz" wrap="square" anchor="ctr" anchorCtr="1"/>
        <a:lstStyle/>
        <a:p>
          <a:pPr>
            <a:defRPr lang="en-GB" sz="1000" b="0" i="0" u="none" strike="noStrike" kern="1200" baseline="0">
              <a:solidFill>
                <a:schemeClr val="accent5">
                  <a:lumMod val="7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4.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5.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333">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65000"/>
        <a:lumOff val="3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50000"/>
            <a:lumOff val="50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40" b="0" kern="1200" spc="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BAD0620-CC16-404B-B551-3DC42B4DBA8B}"/>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794F7581-54C3-4F11-819F-7542C862562C}"/>
              </a:ext>
            </a:extLst>
          </p:cNvPr>
          <p:cNvSpPr>
            <a:spLocks noGrp="1" noChangeArrowheads="1"/>
          </p:cNvSpPr>
          <p:nvPr>
            <p:ph type="dt" sz="quarter"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445D02ED-03E7-49A7-A7AE-8A98E9AFBCBE}"/>
              </a:ext>
            </a:extLst>
          </p:cNvPr>
          <p:cNvSpPr>
            <a:spLocks noGrp="1" noChangeArrowheads="1"/>
          </p:cNvSpPr>
          <p:nvPr>
            <p:ph type="ftr" sz="quarter" idx="2"/>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2A0D5A3C-9F2C-4C2B-8318-6391BD15B230}"/>
              </a:ext>
            </a:extLst>
          </p:cNvPr>
          <p:cNvSpPr>
            <a:spLocks noGrp="1" noChangeArrowheads="1"/>
          </p:cNvSpPr>
          <p:nvPr>
            <p:ph type="sldNum" sz="quarter" idx="3"/>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8CB61262-F3FE-4E70-B107-2B74005DF882}"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4F93CDD-5094-4F34-88D0-9B32B053B5D1}"/>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93CA9B43-0864-4DC0-AAEA-5B3E9F9CDF88}"/>
              </a:ext>
            </a:extLst>
          </p:cNvPr>
          <p:cNvSpPr>
            <a:spLocks noGrp="1" noChangeArrowheads="1"/>
          </p:cNvSpPr>
          <p:nvPr>
            <p:ph type="dt"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7172" name="Rectangle 4">
            <a:extLst>
              <a:ext uri="{FF2B5EF4-FFF2-40B4-BE49-F238E27FC236}">
                <a16:creationId xmlns:a16="http://schemas.microsoft.com/office/drawing/2014/main" id="{F9A77F46-A2C9-4392-96AC-30C8AB5962C8}"/>
              </a:ext>
            </a:extLst>
          </p:cNvPr>
          <p:cNvSpPr>
            <a:spLocks noGrp="1" noRot="1" noChangeAspect="1" noChangeArrowheads="1" noTextEdit="1"/>
          </p:cNvSpPr>
          <p:nvPr>
            <p:ph type="sldImg" idx="2"/>
          </p:nvPr>
        </p:nvSpPr>
        <p:spPr bwMode="auto">
          <a:xfrm>
            <a:off x="87313" y="744538"/>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C3E52F82-4A81-45F7-B443-767910818E35}"/>
              </a:ext>
            </a:extLst>
          </p:cNvPr>
          <p:cNvSpPr>
            <a:spLocks noGrp="1" noChangeArrowheads="1"/>
          </p:cNvSpPr>
          <p:nvPr>
            <p:ph type="body" sz="quarter" idx="3"/>
          </p:nvPr>
        </p:nvSpPr>
        <p:spPr bwMode="auto">
          <a:xfrm>
            <a:off x="906463" y="4716463"/>
            <a:ext cx="4981575" cy="4470400"/>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9B3CF682-F8D6-40BA-8C98-ECA21B4098D3}"/>
              </a:ext>
            </a:extLst>
          </p:cNvPr>
          <p:cNvSpPr>
            <a:spLocks noGrp="1" noChangeArrowheads="1"/>
          </p:cNvSpPr>
          <p:nvPr>
            <p:ph type="ftr" sz="quarter" idx="4"/>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AF639953-01D8-4E03-B84A-59753C345969}"/>
              </a:ext>
            </a:extLst>
          </p:cNvPr>
          <p:cNvSpPr>
            <a:spLocks noGrp="1" noChangeArrowheads="1"/>
          </p:cNvSpPr>
          <p:nvPr>
            <p:ph type="sldNum" sz="quarter" idx="5"/>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3ABCD10C-D5DB-4DDE-9359-72217E4C07B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Only 16 votes within same Corporate group and 8 per Organisational Partner are allowed. Members are </a:t>
            </a:r>
            <a:r>
              <a:rPr lang="en-GB" sz="1200" kern="1200" dirty="0">
                <a:solidFill>
                  <a:schemeClr val="tx1"/>
                </a:solidFill>
                <a:latin typeface="Times New Roman" pitchFamily="18" charset="0"/>
                <a:ea typeface="+mn-ea"/>
                <a:cs typeface="+mn-cs"/>
              </a:rPr>
              <a:t>asked to voluntarily adopt the new rules with respect to corporate groups and voting limits with immediate effect, and until such times as they have been formally implemented within the Working Procedures.</a:t>
            </a:r>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14</a:t>
            </a:fld>
            <a:endParaRPr lang="en-GB" altLang="en-US"/>
          </a:p>
        </p:txBody>
      </p:sp>
    </p:spTree>
    <p:extLst>
      <p:ext uri="{BB962C8B-B14F-4D97-AF65-F5344CB8AC3E}">
        <p14:creationId xmlns:p14="http://schemas.microsoft.com/office/powerpoint/2010/main" val="34053860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29</a:t>
            </a:fld>
            <a:endParaRPr lang="en-GB" altLang="en-US"/>
          </a:p>
        </p:txBody>
      </p:sp>
    </p:spTree>
    <p:extLst>
      <p:ext uri="{BB962C8B-B14F-4D97-AF65-F5344CB8AC3E}">
        <p14:creationId xmlns:p14="http://schemas.microsoft.com/office/powerpoint/2010/main" val="2100053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Text Box 14">
            <a:extLst>
              <a:ext uri="{FF2B5EF4-FFF2-40B4-BE49-F238E27FC236}">
                <a16:creationId xmlns:a16="http://schemas.microsoft.com/office/drawing/2014/main" id="{3E03DD56-0E53-4387-BFF7-F1E7D686993F}"/>
              </a:ext>
            </a:extLst>
          </p:cNvPr>
          <p:cNvSpPr txBox="1">
            <a:spLocks noChangeArrowheads="1"/>
          </p:cNvSpPr>
          <p:nvPr userDrawn="1"/>
        </p:nvSpPr>
        <p:spPr bwMode="auto">
          <a:xfrm>
            <a:off x="8985293" y="106829"/>
            <a:ext cx="279266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lang="sv-SE" altLang="en-US" sz="1200" b="1" kern="1200" dirty="0">
                <a:solidFill>
                  <a:schemeClr val="tx1"/>
                </a:solidFill>
                <a:latin typeface="Arial" panose="020B0604020202020204" pitchFamily="34" charset="0"/>
                <a:ea typeface="+mn-ea"/>
                <a:cs typeface="Arial" panose="020B0604020202020204" pitchFamily="34" charset="0"/>
              </a:rPr>
              <a:t>CP-232011, RP-231514, SP-231105</a:t>
            </a:r>
          </a:p>
        </p:txBody>
      </p:sp>
    </p:spTree>
    <p:extLst>
      <p:ext uri="{BB962C8B-B14F-4D97-AF65-F5344CB8AC3E}">
        <p14:creationId xmlns:p14="http://schemas.microsoft.com/office/powerpoint/2010/main" val="2685061498"/>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3753" y="114113"/>
            <a:ext cx="10515600" cy="1325563"/>
          </a:xfrm>
        </p:spPr>
        <p:txBody>
          <a:bodyPr/>
          <a:lstStyle>
            <a:lvl1pPr>
              <a:defRPr>
                <a:solidFill>
                  <a:srgbClr val="C00000"/>
                </a:solidFill>
                <a:latin typeface="Century Gothic" panose="020B050202020202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48255564"/>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
        <p:nvSpPr>
          <p:cNvPr id="4" name="Text Box 14">
            <a:extLst>
              <a:ext uri="{FF2B5EF4-FFF2-40B4-BE49-F238E27FC236}">
                <a16:creationId xmlns:a16="http://schemas.microsoft.com/office/drawing/2014/main" id="{56195AB9-A673-4C24-8673-8DCA47EAC9C2}"/>
              </a:ext>
            </a:extLst>
          </p:cNvPr>
          <p:cNvSpPr txBox="1">
            <a:spLocks noChangeArrowheads="1"/>
          </p:cNvSpPr>
          <p:nvPr userDrawn="1"/>
        </p:nvSpPr>
        <p:spPr bwMode="auto">
          <a:xfrm>
            <a:off x="160395" y="36515"/>
            <a:ext cx="35160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200" b="1" dirty="0">
                <a:latin typeface="Arial "/>
              </a:rPr>
              <a:t>3GPP TSGs CT, RAN, SA #102</a:t>
            </a:r>
          </a:p>
          <a:p>
            <a:pPr eaLnBrk="1" hangingPunct="1">
              <a:defRPr/>
            </a:pPr>
            <a:r>
              <a:rPr lang="en-GB" altLang="en-US" sz="1200" b="1" dirty="0">
                <a:latin typeface="Arial "/>
              </a:rPr>
              <a:t>Edinburgh, GB, Nov.</a:t>
            </a:r>
            <a:r>
              <a:rPr lang="en-GB" sz="1200" b="1" kern="1200" dirty="0">
                <a:solidFill>
                  <a:schemeClr val="tx1"/>
                </a:solidFill>
                <a:latin typeface="Arial "/>
                <a:ea typeface="+mn-ea"/>
                <a:cs typeface="Arial" panose="020B0604020202020204" pitchFamily="34" charset="0"/>
              </a:rPr>
              <a:t> 11 - 15, 2023</a:t>
            </a:r>
            <a:endParaRPr lang="en-GB" altLang="en-US" sz="1200" b="1" kern="1200" dirty="0">
              <a:solidFill>
                <a:schemeClr val="tx1"/>
              </a:solidFill>
              <a:latin typeface="Arial "/>
              <a:ea typeface="+mn-ea"/>
              <a:cs typeface="Arial" panose="020B0604020202020204" pitchFamily="34" charset="0"/>
            </a:endParaRPr>
          </a:p>
        </p:txBody>
      </p:sp>
      <p:sp>
        <p:nvSpPr>
          <p:cNvPr id="5" name="Text Box 14">
            <a:extLst>
              <a:ext uri="{FF2B5EF4-FFF2-40B4-BE49-F238E27FC236}">
                <a16:creationId xmlns:a16="http://schemas.microsoft.com/office/drawing/2014/main" id="{1F6CC7DC-5026-4B41-9464-21CDC003E758}"/>
              </a:ext>
            </a:extLst>
          </p:cNvPr>
          <p:cNvSpPr txBox="1">
            <a:spLocks noChangeArrowheads="1"/>
          </p:cNvSpPr>
          <p:nvPr userDrawn="1"/>
        </p:nvSpPr>
        <p:spPr bwMode="auto">
          <a:xfrm>
            <a:off x="8683369" y="45393"/>
            <a:ext cx="279266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lang="sv-SE" altLang="en-US" sz="1200" b="1" kern="1200" dirty="0">
                <a:solidFill>
                  <a:schemeClr val="tx1"/>
                </a:solidFill>
                <a:latin typeface="Arial" panose="020B0604020202020204" pitchFamily="34" charset="0"/>
                <a:ea typeface="+mn-ea"/>
                <a:cs typeface="Arial" panose="020B0604020202020204" pitchFamily="34" charset="0"/>
              </a:rPr>
              <a:t>CP-233011, RP-232716, SP-231606</a:t>
            </a:r>
          </a:p>
        </p:txBody>
      </p:sp>
    </p:spTree>
    <p:extLst>
      <p:ext uri="{BB962C8B-B14F-4D97-AF65-F5344CB8AC3E}">
        <p14:creationId xmlns:p14="http://schemas.microsoft.com/office/powerpoint/2010/main" val="1780556474"/>
      </p:ext>
    </p:extLst>
  </p:cSld>
  <p:clrMapOvr>
    <a:masterClrMapping/>
  </p:clrMapOvr>
  <p:transition>
    <p:wipe dir="r"/>
  </p:transition>
  <p:hf hd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CF467B7E-544F-48E5-BEDB-99BC1CEFD9D0}"/>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229D303E-68B8-488B-8EE7-B4B1B542139B}"/>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39981097-E200-47AA-85D8-567D688D607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AA74F498-2A3A-4D48-8ADE-65A441209D9E}"/>
              </a:ext>
            </a:extLst>
          </p:cNvPr>
          <p:cNvSpPr txBox="1">
            <a:spLocks noChangeArrowheads="1"/>
          </p:cNvSpPr>
          <p:nvPr userDrawn="1"/>
        </p:nvSpPr>
        <p:spPr bwMode="auto">
          <a:xfrm>
            <a:off x="10782300" y="6591300"/>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3" name="Picture 1">
            <a:extLst>
              <a:ext uri="{FF2B5EF4-FFF2-40B4-BE49-F238E27FC236}">
                <a16:creationId xmlns:a16="http://schemas.microsoft.com/office/drawing/2014/main" id="{7188B4A3-DA55-4C62-8EA2-66685B861853}"/>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F3A418-D8D0-4D4F-8FDC-361FF196C084}"/>
              </a:ext>
            </a:extLst>
          </p:cNvPr>
          <p:cNvSpPr txBox="1">
            <a:spLocks noChangeArrowheads="1"/>
          </p:cNvSpPr>
          <p:nvPr userDrawn="1"/>
        </p:nvSpPr>
        <p:spPr bwMode="auto">
          <a:xfrm>
            <a:off x="11495088" y="6351588"/>
            <a:ext cx="40427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41E35E1B-0369-453E-A3C0-650E56AFDE17}" type="slidenum">
              <a:rPr lang="en-GB" altLang="en-US" sz="1400" smtClean="0">
                <a:latin typeface="Century Gothic" panose="020B0502020202020204" pitchFamily="34" charset="0"/>
              </a:rPr>
              <a:pPr>
                <a:defRPr/>
              </a:pPr>
              <a:t>‹#›</a:t>
            </a:fld>
            <a:endParaRPr lang="en-GB" altLang="en-US" sz="1400" dirty="0">
              <a:latin typeface="Century Gothic" panose="020B0502020202020204" pitchFamily="34" charset="0"/>
            </a:endParaRPr>
          </a:p>
        </p:txBody>
      </p:sp>
    </p:spTree>
  </p:cSld>
  <p:clrMap bg1="lt1" tx1="dk1" bg2="lt2" tx2="dk2" accent1="accent1" accent2="accent2" accent3="accent3" accent4="accent4" accent5="accent5" accent6="accent6" hlink="hlink" folHlink="folHlink"/>
  <p:sldLayoutIdLst>
    <p:sldLayoutId id="2147485354" r:id="rId1"/>
    <p:sldLayoutId id="2147485355" r:id="rId2"/>
    <p:sldLayoutId id="2147485357"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s://www.3gpp.org/ftp/PCG/PCG_51/Docs/PCG51_07.zip"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oceanconnects.com/marketing-solutions/" TargetMode="External"/><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hyperlink" Target="https://www.3gpp.org/news-events/3gpp-newsletters"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2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www.3gpp.org/"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pixabay.com/en/statistics-arrows-trend-economy-1020319/" TargetMode="External"/><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pixabay.com/en/statistics-arrows-trend-economy-1020319/" TargetMode="External"/><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7DC4DE7F-DCEA-4804-9910-D86AC58F773E}"/>
              </a:ext>
            </a:extLst>
          </p:cNvPr>
          <p:cNvSpPr>
            <a:spLocks noGrp="1"/>
          </p:cNvSpPr>
          <p:nvPr>
            <p:ph type="title"/>
          </p:nvPr>
        </p:nvSpPr>
        <p:spPr>
          <a:xfrm>
            <a:off x="1090613" y="3160713"/>
            <a:ext cx="9452419" cy="1133475"/>
          </a:xfrm>
        </p:spPr>
        <p:txBody>
          <a:bodyPr/>
          <a:lstStyle/>
          <a:p>
            <a:pPr eaLnBrk="1" hangingPunct="1"/>
            <a:r>
              <a:rPr lang="en-GB" altLang="en-US" sz="5400">
                <a:latin typeface="Century Gothic" panose="020B0502020202020204" pitchFamily="34" charset="0"/>
              </a:rPr>
              <a:t>3GPP </a:t>
            </a:r>
            <a:r>
              <a:rPr lang="en-GB" altLang="en-US" sz="5400" dirty="0">
                <a:latin typeface="Century Gothic" panose="020B0502020202020204" pitchFamily="34" charset="0"/>
              </a:rPr>
              <a:t>Support Team Report</a:t>
            </a:r>
          </a:p>
        </p:txBody>
      </p:sp>
      <p:sp>
        <p:nvSpPr>
          <p:cNvPr id="4099" name="Text Placeholder 2">
            <a:extLst>
              <a:ext uri="{FF2B5EF4-FFF2-40B4-BE49-F238E27FC236}">
                <a16:creationId xmlns:a16="http://schemas.microsoft.com/office/drawing/2014/main" id="{65109CE4-3B5E-4CA5-887C-00ECE79A9F63}"/>
              </a:ext>
            </a:extLst>
          </p:cNvPr>
          <p:cNvSpPr>
            <a:spLocks noGrp="1"/>
          </p:cNvSpPr>
          <p:nvPr>
            <p:ph type="body" idx="4294967295"/>
          </p:nvPr>
        </p:nvSpPr>
        <p:spPr>
          <a:xfrm>
            <a:off x="1257300" y="4516438"/>
            <a:ext cx="7085013" cy="1296987"/>
          </a:xfrm>
        </p:spPr>
        <p:txBody>
          <a:bodyPr rtlCol="0">
            <a:normAutofit/>
          </a:bodyPr>
          <a:lstStyle/>
          <a:p>
            <a:pPr marL="0" indent="0">
              <a:spcBef>
                <a:spcPts val="0"/>
              </a:spcBef>
              <a:buFontTx/>
              <a:buNone/>
              <a:defRPr/>
            </a:pPr>
            <a:r>
              <a:rPr lang="fi-FI" sz="2000" dirty="0">
                <a:solidFill>
                  <a:schemeClr val="accent2">
                    <a:lumMod val="75000"/>
                  </a:schemeClr>
                </a:solidFill>
                <a:latin typeface="Century Gothic" panose="020B0502020202020204" pitchFamily="34" charset="0"/>
              </a:rPr>
              <a:t>Andrijana Brekalo</a:t>
            </a:r>
          </a:p>
          <a:p>
            <a:pPr marL="0" indent="0">
              <a:spcBef>
                <a:spcPts val="0"/>
              </a:spcBef>
              <a:buFontTx/>
              <a:buNone/>
              <a:defRPr/>
            </a:pPr>
            <a:r>
              <a:rPr lang="en-GB" sz="1400" dirty="0">
                <a:solidFill>
                  <a:schemeClr val="accent2">
                    <a:lumMod val="75000"/>
                  </a:schemeClr>
                </a:solidFill>
                <a:latin typeface="Century Gothic" panose="020B0502020202020204" pitchFamily="34" charset="0"/>
              </a:rPr>
              <a:t>3GPP and MCC Activity Coordinator</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a:extLst>
              <a:ext uri="{FF2B5EF4-FFF2-40B4-BE49-F238E27FC236}">
                <a16:creationId xmlns:a16="http://schemas.microsoft.com/office/drawing/2014/main" id="{5DF0D049-7A76-4230-90BD-96DFAA24535B}"/>
              </a:ext>
            </a:extLst>
          </p:cNvPr>
          <p:cNvGraphicFramePr>
            <a:graphicFrameLocks/>
          </p:cNvGraphicFramePr>
          <p:nvPr/>
        </p:nvGraphicFramePr>
        <p:xfrm>
          <a:off x="2181355" y="2275746"/>
          <a:ext cx="7829290" cy="3965963"/>
        </p:xfrm>
        <a:graphic>
          <a:graphicData uri="http://schemas.openxmlformats.org/drawingml/2006/chart">
            <c:chart xmlns:c="http://schemas.openxmlformats.org/drawingml/2006/chart" xmlns:r="http://schemas.openxmlformats.org/officeDocument/2006/relationships" r:id="rId2"/>
          </a:graphicData>
        </a:graphic>
      </p:graphicFrame>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12/9/2023</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10</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3" name="Title 2">
            <a:extLst>
              <a:ext uri="{FF2B5EF4-FFF2-40B4-BE49-F238E27FC236}">
                <a16:creationId xmlns:a16="http://schemas.microsoft.com/office/drawing/2014/main" id="{05313204-542A-49FA-BF7F-87A0258724FE}"/>
              </a:ext>
            </a:extLst>
          </p:cNvPr>
          <p:cNvSpPr>
            <a:spLocks noGrp="1"/>
          </p:cNvSpPr>
          <p:nvPr>
            <p:ph type="title"/>
          </p:nvPr>
        </p:nvSpPr>
        <p:spPr/>
        <p:txBody>
          <a:bodyPr/>
          <a:lstStyle/>
          <a:p>
            <a:r>
              <a:rPr lang="en-GB" dirty="0"/>
              <a:t>Approved CRs per TSG (RAN)</a:t>
            </a:r>
          </a:p>
        </p:txBody>
      </p:sp>
    </p:spTree>
    <p:extLst>
      <p:ext uri="{BB962C8B-B14F-4D97-AF65-F5344CB8AC3E}">
        <p14:creationId xmlns:p14="http://schemas.microsoft.com/office/powerpoint/2010/main" val="1080141392"/>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E666DB34-7755-48D4-8B2D-4AA534BA5210}"/>
              </a:ext>
            </a:extLst>
          </p:cNvPr>
          <p:cNvGraphicFramePr>
            <a:graphicFrameLocks/>
          </p:cNvGraphicFramePr>
          <p:nvPr/>
        </p:nvGraphicFramePr>
        <p:xfrm>
          <a:off x="2283978" y="2276331"/>
          <a:ext cx="7624044" cy="3952604"/>
        </p:xfrm>
        <a:graphic>
          <a:graphicData uri="http://schemas.openxmlformats.org/drawingml/2006/chart">
            <c:chart xmlns:c="http://schemas.openxmlformats.org/drawingml/2006/chart" xmlns:r="http://schemas.openxmlformats.org/officeDocument/2006/relationships" r:id="rId2"/>
          </a:graphicData>
        </a:graphic>
      </p:graphicFrame>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12/9/2023</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11</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3" name="Title 2">
            <a:extLst>
              <a:ext uri="{FF2B5EF4-FFF2-40B4-BE49-F238E27FC236}">
                <a16:creationId xmlns:a16="http://schemas.microsoft.com/office/drawing/2014/main" id="{A7F5B295-2FC7-4B2C-8B3E-547CE25D8A43}"/>
              </a:ext>
            </a:extLst>
          </p:cNvPr>
          <p:cNvSpPr>
            <a:spLocks noGrp="1"/>
          </p:cNvSpPr>
          <p:nvPr>
            <p:ph type="title"/>
          </p:nvPr>
        </p:nvSpPr>
        <p:spPr/>
        <p:txBody>
          <a:bodyPr/>
          <a:lstStyle/>
          <a:p>
            <a:r>
              <a:rPr lang="en-GB" dirty="0"/>
              <a:t>Approved CRs per TSG (SA)</a:t>
            </a:r>
          </a:p>
        </p:txBody>
      </p:sp>
    </p:spTree>
    <p:extLst>
      <p:ext uri="{BB962C8B-B14F-4D97-AF65-F5344CB8AC3E}">
        <p14:creationId xmlns:p14="http://schemas.microsoft.com/office/powerpoint/2010/main" val="1898364297"/>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CFA02C48-BC13-5911-D642-98FD456D02C8}"/>
              </a:ext>
            </a:extLst>
          </p:cNvPr>
          <p:cNvGraphicFramePr>
            <a:graphicFrameLocks/>
          </p:cNvGraphicFramePr>
          <p:nvPr>
            <p:extLst>
              <p:ext uri="{D42A27DB-BD31-4B8C-83A1-F6EECF244321}">
                <p14:modId xmlns:p14="http://schemas.microsoft.com/office/powerpoint/2010/main" val="947842816"/>
              </p:ext>
            </p:extLst>
          </p:nvPr>
        </p:nvGraphicFramePr>
        <p:xfrm>
          <a:off x="284335" y="1967730"/>
          <a:ext cx="5774717" cy="357530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Chart 6">
            <a:extLst>
              <a:ext uri="{FF2B5EF4-FFF2-40B4-BE49-F238E27FC236}">
                <a16:creationId xmlns:a16="http://schemas.microsoft.com/office/drawing/2014/main" id="{1D8BD7DD-C0B7-2B80-FA64-03852D4BF653}"/>
              </a:ext>
            </a:extLst>
          </p:cNvPr>
          <p:cNvGraphicFramePr>
            <a:graphicFrameLocks/>
          </p:cNvGraphicFramePr>
          <p:nvPr>
            <p:extLst>
              <p:ext uri="{D42A27DB-BD31-4B8C-83A1-F6EECF244321}">
                <p14:modId xmlns:p14="http://schemas.microsoft.com/office/powerpoint/2010/main" val="2905082805"/>
              </p:ext>
            </p:extLst>
          </p:nvPr>
        </p:nvGraphicFramePr>
        <p:xfrm>
          <a:off x="6497884" y="1857921"/>
          <a:ext cx="5144929" cy="2886503"/>
        </p:xfrm>
        <a:graphic>
          <a:graphicData uri="http://schemas.openxmlformats.org/drawingml/2006/chart">
            <c:chart xmlns:c="http://schemas.openxmlformats.org/drawingml/2006/chart" xmlns:r="http://schemas.openxmlformats.org/officeDocument/2006/relationships" r:id="rId3"/>
          </a:graphicData>
        </a:graphic>
      </p:graphicFrame>
      <p:sp>
        <p:nvSpPr>
          <p:cNvPr id="6" name="Rectangle 5">
            <a:extLst>
              <a:ext uri="{FF2B5EF4-FFF2-40B4-BE49-F238E27FC236}">
                <a16:creationId xmlns:a16="http://schemas.microsoft.com/office/drawing/2014/main" id="{760D064D-1257-3653-C0C0-86CD37B7965B}"/>
              </a:ext>
            </a:extLst>
          </p:cNvPr>
          <p:cNvSpPr/>
          <p:nvPr/>
        </p:nvSpPr>
        <p:spPr>
          <a:xfrm>
            <a:off x="9406550" y="30565"/>
            <a:ext cx="2580238" cy="132556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Text Box 10">
            <a:extLst>
              <a:ext uri="{FF2B5EF4-FFF2-40B4-BE49-F238E27FC236}">
                <a16:creationId xmlns:a16="http://schemas.microsoft.com/office/drawing/2014/main" id="{FEF9E8F9-4EFB-4888-963F-3D3287659C25}"/>
              </a:ext>
            </a:extLst>
          </p:cNvPr>
          <p:cNvSpPr txBox="1">
            <a:spLocks noChangeArrowheads="1"/>
          </p:cNvSpPr>
          <p:nvPr/>
        </p:nvSpPr>
        <p:spPr bwMode="auto">
          <a:xfrm>
            <a:off x="6706671" y="4332620"/>
            <a:ext cx="433056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dirty="0"/>
              <a:t>Total membership = 865 </a:t>
            </a:r>
            <a:r>
              <a:rPr lang="en-US" i="1" dirty="0">
                <a:solidFill>
                  <a:srgbClr val="969696"/>
                </a:solidFill>
              </a:rPr>
              <a:t>(849)</a:t>
            </a:r>
          </a:p>
        </p:txBody>
      </p:sp>
      <p:sp>
        <p:nvSpPr>
          <p:cNvPr id="54" name="Text Box 11">
            <a:extLst>
              <a:ext uri="{FF2B5EF4-FFF2-40B4-BE49-F238E27FC236}">
                <a16:creationId xmlns:a16="http://schemas.microsoft.com/office/drawing/2014/main" id="{289EE97A-3D86-43AE-8F70-6FDB53522294}"/>
              </a:ext>
            </a:extLst>
          </p:cNvPr>
          <p:cNvSpPr txBox="1">
            <a:spLocks noChangeArrowheads="1"/>
          </p:cNvSpPr>
          <p:nvPr/>
        </p:nvSpPr>
        <p:spPr bwMode="auto">
          <a:xfrm>
            <a:off x="6706671" y="4592785"/>
            <a:ext cx="416669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dirty="0"/>
              <a:t>Guests =     27  </a:t>
            </a:r>
            <a:r>
              <a:rPr lang="en-US" i="1" dirty="0">
                <a:solidFill>
                  <a:srgbClr val="969696"/>
                </a:solidFill>
              </a:rPr>
              <a:t>(34)</a:t>
            </a:r>
          </a:p>
        </p:txBody>
      </p:sp>
      <p:grpSp>
        <p:nvGrpSpPr>
          <p:cNvPr id="7191" name="Group 7190">
            <a:extLst>
              <a:ext uri="{FF2B5EF4-FFF2-40B4-BE49-F238E27FC236}">
                <a16:creationId xmlns:a16="http://schemas.microsoft.com/office/drawing/2014/main" id="{4CFAEB9B-0796-4727-8C17-BF3117F93136}"/>
              </a:ext>
            </a:extLst>
          </p:cNvPr>
          <p:cNvGrpSpPr/>
          <p:nvPr/>
        </p:nvGrpSpPr>
        <p:grpSpPr>
          <a:xfrm>
            <a:off x="6954262" y="5584264"/>
            <a:ext cx="163867" cy="538022"/>
            <a:chOff x="6983509" y="5133988"/>
            <a:chExt cx="2037144" cy="1100716"/>
          </a:xfrm>
        </p:grpSpPr>
        <p:sp>
          <p:nvSpPr>
            <p:cNvPr id="7190" name="Rectangle 7189">
              <a:extLst>
                <a:ext uri="{FF2B5EF4-FFF2-40B4-BE49-F238E27FC236}">
                  <a16:creationId xmlns:a16="http://schemas.microsoft.com/office/drawing/2014/main" id="{BD7E2480-FB3E-4F85-A49F-4BFA7BB3562D}"/>
                </a:ext>
              </a:extLst>
            </p:cNvPr>
            <p:cNvSpPr/>
            <p:nvPr/>
          </p:nvSpPr>
          <p:spPr>
            <a:xfrm>
              <a:off x="6983509" y="5133988"/>
              <a:ext cx="2037144" cy="363693"/>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b="1" dirty="0"/>
            </a:p>
          </p:txBody>
        </p:sp>
        <p:sp>
          <p:nvSpPr>
            <p:cNvPr id="58" name="Rectangle 57">
              <a:extLst>
                <a:ext uri="{FF2B5EF4-FFF2-40B4-BE49-F238E27FC236}">
                  <a16:creationId xmlns:a16="http://schemas.microsoft.com/office/drawing/2014/main" id="{E7A78863-E8E1-4B56-AAD5-02F719001B7D}"/>
                </a:ext>
              </a:extLst>
            </p:cNvPr>
            <p:cNvSpPr/>
            <p:nvPr/>
          </p:nvSpPr>
          <p:spPr>
            <a:xfrm>
              <a:off x="6983509" y="5507318"/>
              <a:ext cx="2037144" cy="363693"/>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b="1" dirty="0"/>
            </a:p>
          </p:txBody>
        </p:sp>
        <p:sp>
          <p:nvSpPr>
            <p:cNvPr id="59" name="Rectangle 58">
              <a:extLst>
                <a:ext uri="{FF2B5EF4-FFF2-40B4-BE49-F238E27FC236}">
                  <a16:creationId xmlns:a16="http://schemas.microsoft.com/office/drawing/2014/main" id="{8260595B-BEE3-47FC-84B5-93D4611651F2}"/>
                </a:ext>
              </a:extLst>
            </p:cNvPr>
            <p:cNvSpPr/>
            <p:nvPr/>
          </p:nvSpPr>
          <p:spPr>
            <a:xfrm>
              <a:off x="6983509" y="5871011"/>
              <a:ext cx="2037144" cy="363693"/>
            </a:xfrm>
            <a:prstGeom prst="rect">
              <a:avLst/>
            </a:prstGeom>
            <a:solidFill>
              <a:schemeClr val="accent3">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b="1" dirty="0"/>
            </a:p>
          </p:txBody>
        </p:sp>
      </p:grpSp>
      <p:grpSp>
        <p:nvGrpSpPr>
          <p:cNvPr id="61" name="Group 60">
            <a:extLst>
              <a:ext uri="{FF2B5EF4-FFF2-40B4-BE49-F238E27FC236}">
                <a16:creationId xmlns:a16="http://schemas.microsoft.com/office/drawing/2014/main" id="{6AF2DDCF-DDA6-4144-94BF-7AFB4ABEABC1}"/>
              </a:ext>
            </a:extLst>
          </p:cNvPr>
          <p:cNvGrpSpPr/>
          <p:nvPr/>
        </p:nvGrpSpPr>
        <p:grpSpPr>
          <a:xfrm>
            <a:off x="7118129" y="5543034"/>
            <a:ext cx="1265761" cy="623559"/>
            <a:chOff x="6983509" y="5133988"/>
            <a:chExt cx="2037144" cy="1100716"/>
          </a:xfrm>
        </p:grpSpPr>
        <p:sp>
          <p:nvSpPr>
            <p:cNvPr id="62" name="Rectangle 61">
              <a:extLst>
                <a:ext uri="{FF2B5EF4-FFF2-40B4-BE49-F238E27FC236}">
                  <a16:creationId xmlns:a16="http://schemas.microsoft.com/office/drawing/2014/main" id="{49FCBD7D-E550-444A-88FA-186CAAAFED52}"/>
                </a:ext>
              </a:extLst>
            </p:cNvPr>
            <p:cNvSpPr/>
            <p:nvPr/>
          </p:nvSpPr>
          <p:spPr>
            <a:xfrm>
              <a:off x="6983509" y="513398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100" b="1" dirty="0">
                  <a:solidFill>
                    <a:schemeClr val="tx1"/>
                  </a:solidFill>
                </a:rPr>
                <a:t>Europe</a:t>
              </a:r>
              <a:endParaRPr lang="en-GB" sz="1100" b="1" dirty="0">
                <a:solidFill>
                  <a:schemeClr val="tx1"/>
                </a:solidFill>
              </a:endParaRPr>
            </a:p>
          </p:txBody>
        </p:sp>
        <p:sp>
          <p:nvSpPr>
            <p:cNvPr id="63" name="Rectangle 62">
              <a:extLst>
                <a:ext uri="{FF2B5EF4-FFF2-40B4-BE49-F238E27FC236}">
                  <a16:creationId xmlns:a16="http://schemas.microsoft.com/office/drawing/2014/main" id="{ADA4E2DE-F640-4E5D-B0BE-77BEDBF3669C}"/>
                </a:ext>
              </a:extLst>
            </p:cNvPr>
            <p:cNvSpPr/>
            <p:nvPr/>
          </p:nvSpPr>
          <p:spPr>
            <a:xfrm>
              <a:off x="6983509" y="550731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fr-FR" sz="1100" b="1" dirty="0">
                  <a:solidFill>
                    <a:schemeClr val="tx1"/>
                  </a:solidFill>
                </a:rPr>
                <a:t>North America</a:t>
              </a:r>
              <a:endParaRPr lang="en-GB" sz="1100" b="1" dirty="0">
                <a:solidFill>
                  <a:schemeClr val="tx1"/>
                </a:solidFill>
              </a:endParaRPr>
            </a:p>
          </p:txBody>
        </p:sp>
        <p:sp>
          <p:nvSpPr>
            <p:cNvPr id="64" name="Rectangle 63">
              <a:extLst>
                <a:ext uri="{FF2B5EF4-FFF2-40B4-BE49-F238E27FC236}">
                  <a16:creationId xmlns:a16="http://schemas.microsoft.com/office/drawing/2014/main" id="{596F5E15-8144-41B1-A501-71259750AC2D}"/>
                </a:ext>
              </a:extLst>
            </p:cNvPr>
            <p:cNvSpPr/>
            <p:nvPr/>
          </p:nvSpPr>
          <p:spPr>
            <a:xfrm>
              <a:off x="6983509" y="5871011"/>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100" b="1" dirty="0">
                  <a:solidFill>
                    <a:schemeClr val="tx1"/>
                  </a:solidFill>
                </a:rPr>
                <a:t>Asia</a:t>
              </a:r>
              <a:endParaRPr lang="en-GB" sz="1100" b="1" dirty="0">
                <a:solidFill>
                  <a:schemeClr val="tx1"/>
                </a:solidFill>
              </a:endParaRPr>
            </a:p>
          </p:txBody>
        </p:sp>
      </p:grpSp>
      <p:graphicFrame>
        <p:nvGraphicFramePr>
          <p:cNvPr id="3" name="Table 2">
            <a:extLst>
              <a:ext uri="{FF2B5EF4-FFF2-40B4-BE49-F238E27FC236}">
                <a16:creationId xmlns:a16="http://schemas.microsoft.com/office/drawing/2014/main" id="{D801B7A1-70B4-4E56-998B-4D389C485F66}"/>
              </a:ext>
            </a:extLst>
          </p:cNvPr>
          <p:cNvGraphicFramePr>
            <a:graphicFrameLocks noGrp="1"/>
          </p:cNvGraphicFramePr>
          <p:nvPr>
            <p:extLst>
              <p:ext uri="{D42A27DB-BD31-4B8C-83A1-F6EECF244321}">
                <p14:modId xmlns:p14="http://schemas.microsoft.com/office/powerpoint/2010/main" val="2131425570"/>
              </p:ext>
            </p:extLst>
          </p:nvPr>
        </p:nvGraphicFramePr>
        <p:xfrm>
          <a:off x="10044970" y="4414993"/>
          <a:ext cx="1984524" cy="1709436"/>
        </p:xfrm>
        <a:graphic>
          <a:graphicData uri="http://schemas.openxmlformats.org/drawingml/2006/table">
            <a:tbl>
              <a:tblPr firstRow="1" firstCol="1">
                <a:tableStyleId>{9D7B26C5-4107-4FEC-AEDC-1716B250A1EF}</a:tableStyleId>
              </a:tblPr>
              <a:tblGrid>
                <a:gridCol w="661508">
                  <a:extLst>
                    <a:ext uri="{9D8B030D-6E8A-4147-A177-3AD203B41FA5}">
                      <a16:colId xmlns:a16="http://schemas.microsoft.com/office/drawing/2014/main" val="2283734622"/>
                    </a:ext>
                  </a:extLst>
                </a:gridCol>
                <a:gridCol w="661508">
                  <a:extLst>
                    <a:ext uri="{9D8B030D-6E8A-4147-A177-3AD203B41FA5}">
                      <a16:colId xmlns:a16="http://schemas.microsoft.com/office/drawing/2014/main" val="3181943947"/>
                    </a:ext>
                  </a:extLst>
                </a:gridCol>
                <a:gridCol w="661508">
                  <a:extLst>
                    <a:ext uri="{9D8B030D-6E8A-4147-A177-3AD203B41FA5}">
                      <a16:colId xmlns:a16="http://schemas.microsoft.com/office/drawing/2014/main" val="1090343508"/>
                    </a:ext>
                  </a:extLst>
                </a:gridCol>
              </a:tblGrid>
              <a:tr h="190500">
                <a:tc>
                  <a:txBody>
                    <a:bodyPr/>
                    <a:lstStyle/>
                    <a:p>
                      <a:pPr algn="l" fontAlgn="b"/>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1" u="none" strike="noStrike" dirty="0">
                          <a:effectLst/>
                        </a:rPr>
                        <a:t>TSG#102</a:t>
                      </a:r>
                      <a:endParaRPr lang="en-GB"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1" u="none" strike="noStrike" dirty="0">
                          <a:effectLst/>
                        </a:rPr>
                        <a:t>TSG#101</a:t>
                      </a:r>
                      <a:endParaRPr lang="en-GB" sz="1100" b="1"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016406763"/>
                  </a:ext>
                </a:extLst>
              </a:tr>
              <a:tr h="190500">
                <a:tc>
                  <a:txBody>
                    <a:bodyPr/>
                    <a:lstStyle/>
                    <a:p>
                      <a:pPr algn="l" fontAlgn="b"/>
                      <a:r>
                        <a:rPr lang="en-GB" sz="1100" u="none" strike="noStrike" dirty="0">
                          <a:effectLst/>
                        </a:rPr>
                        <a:t>ETSI</a:t>
                      </a:r>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1" i="0" u="none" strike="noStrike" dirty="0">
                          <a:solidFill>
                            <a:srgbClr val="00B050"/>
                          </a:solidFill>
                          <a:effectLst/>
                          <a:latin typeface="Arial" panose="020B0604020202020204" pitchFamily="34" charset="0"/>
                        </a:rPr>
                        <a:t>477</a:t>
                      </a:r>
                    </a:p>
                  </a:txBody>
                  <a:tcPr marL="0" marR="0" marT="0" marB="0" anchor="b"/>
                </a:tc>
                <a:tc>
                  <a:txBody>
                    <a:bodyPr/>
                    <a:lstStyle/>
                    <a:p>
                      <a:pPr algn="r" rtl="0" fontAlgn="b"/>
                      <a:r>
                        <a:rPr lang="en-GB" sz="1000" b="0" i="0" u="none" strike="noStrike" dirty="0">
                          <a:solidFill>
                            <a:schemeClr val="tx1"/>
                          </a:solidFill>
                          <a:effectLst/>
                          <a:latin typeface="Arial" panose="020B0604020202020204" pitchFamily="34" charset="0"/>
                        </a:rPr>
                        <a:t>470</a:t>
                      </a:r>
                    </a:p>
                  </a:txBody>
                  <a:tcPr marL="9525" marR="9525" marT="9525" marB="0" anchor="b"/>
                </a:tc>
                <a:extLst>
                  <a:ext uri="{0D108BD9-81ED-4DB2-BD59-A6C34878D82A}">
                    <a16:rowId xmlns:a16="http://schemas.microsoft.com/office/drawing/2014/main" val="3868169696"/>
                  </a:ext>
                </a:extLst>
              </a:tr>
              <a:tr h="185436">
                <a:tc>
                  <a:txBody>
                    <a:bodyPr/>
                    <a:lstStyle/>
                    <a:p>
                      <a:pPr algn="l" fontAlgn="b"/>
                      <a:r>
                        <a:rPr lang="en-GB" sz="1100" u="none" strike="noStrike">
                          <a:effectLst/>
                        </a:rPr>
                        <a:t>ATIS</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1" i="0" u="none" strike="noStrike" dirty="0">
                          <a:solidFill>
                            <a:srgbClr val="00B050"/>
                          </a:solidFill>
                          <a:effectLst/>
                          <a:latin typeface="Arial" panose="020B0604020202020204" pitchFamily="34" charset="0"/>
                        </a:rPr>
                        <a:t>70</a:t>
                      </a:r>
                    </a:p>
                  </a:txBody>
                  <a:tcPr marL="0" marR="0" marT="0" marB="0" anchor="b"/>
                </a:tc>
                <a:tc>
                  <a:txBody>
                    <a:bodyPr/>
                    <a:lstStyle/>
                    <a:p>
                      <a:pPr algn="r" rtl="0" fontAlgn="b"/>
                      <a:r>
                        <a:rPr lang="en-GB" sz="1000" b="0" i="0" u="none" strike="noStrike">
                          <a:solidFill>
                            <a:schemeClr val="tx1"/>
                          </a:solidFill>
                          <a:effectLst/>
                          <a:latin typeface="Arial" panose="020B0604020202020204" pitchFamily="34" charset="0"/>
                        </a:rPr>
                        <a:t>64</a:t>
                      </a:r>
                    </a:p>
                  </a:txBody>
                  <a:tcPr marL="9525" marR="9525" marT="9525" marB="0" anchor="b"/>
                </a:tc>
                <a:extLst>
                  <a:ext uri="{0D108BD9-81ED-4DB2-BD59-A6C34878D82A}">
                    <a16:rowId xmlns:a16="http://schemas.microsoft.com/office/drawing/2014/main" val="2823608147"/>
                  </a:ext>
                </a:extLst>
              </a:tr>
              <a:tr h="190500">
                <a:tc>
                  <a:txBody>
                    <a:bodyPr/>
                    <a:lstStyle/>
                    <a:p>
                      <a:pPr algn="l" fontAlgn="b"/>
                      <a:r>
                        <a:rPr lang="en-GB" sz="1100" u="none" strike="noStrike">
                          <a:effectLst/>
                        </a:rPr>
                        <a:t>ARIB</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a:effectLst/>
                          <a:latin typeface="Arial" panose="020B0604020202020204" pitchFamily="34" charset="0"/>
                        </a:rPr>
                        <a:t>32</a:t>
                      </a:r>
                    </a:p>
                  </a:txBody>
                  <a:tcPr marL="0" marR="0" marT="0" marB="0" anchor="b"/>
                </a:tc>
                <a:tc>
                  <a:txBody>
                    <a:bodyPr/>
                    <a:lstStyle/>
                    <a:p>
                      <a:pPr algn="r" rtl="0" fontAlgn="b"/>
                      <a:r>
                        <a:rPr lang="en-GB" sz="1000" b="0" i="0" u="none" strike="noStrike" dirty="0">
                          <a:solidFill>
                            <a:schemeClr val="tx1"/>
                          </a:solidFill>
                          <a:effectLst/>
                          <a:latin typeface="Arial" panose="020B0604020202020204" pitchFamily="34" charset="0"/>
                        </a:rPr>
                        <a:t>32</a:t>
                      </a:r>
                    </a:p>
                  </a:txBody>
                  <a:tcPr marL="9525" marR="9525" marT="9525" marB="0" anchor="b"/>
                </a:tc>
                <a:extLst>
                  <a:ext uri="{0D108BD9-81ED-4DB2-BD59-A6C34878D82A}">
                    <a16:rowId xmlns:a16="http://schemas.microsoft.com/office/drawing/2014/main" val="22522207"/>
                  </a:ext>
                </a:extLst>
              </a:tr>
              <a:tr h="190500">
                <a:tc>
                  <a:txBody>
                    <a:bodyPr/>
                    <a:lstStyle/>
                    <a:p>
                      <a:pPr algn="l" fontAlgn="b"/>
                      <a:r>
                        <a:rPr lang="en-GB" sz="1100" u="none" strike="noStrike">
                          <a:effectLst/>
                        </a:rPr>
                        <a:t>TTC</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a:effectLst/>
                          <a:latin typeface="Arial" panose="020B0604020202020204" pitchFamily="34" charset="0"/>
                        </a:rPr>
                        <a:t>13</a:t>
                      </a:r>
                    </a:p>
                  </a:txBody>
                  <a:tcPr marL="0" marR="0" marT="0" marB="0" anchor="b"/>
                </a:tc>
                <a:tc>
                  <a:txBody>
                    <a:bodyPr/>
                    <a:lstStyle/>
                    <a:p>
                      <a:pPr algn="r" rtl="0" fontAlgn="b"/>
                      <a:r>
                        <a:rPr lang="en-GB" sz="1000" b="0" i="0" u="none" strike="noStrike" dirty="0">
                          <a:solidFill>
                            <a:schemeClr val="tx1"/>
                          </a:solidFill>
                          <a:effectLst/>
                          <a:latin typeface="Arial" panose="020B0604020202020204" pitchFamily="34" charset="0"/>
                        </a:rPr>
                        <a:t>13</a:t>
                      </a:r>
                    </a:p>
                  </a:txBody>
                  <a:tcPr marL="9525" marR="9525" marT="9525" marB="0" anchor="b"/>
                </a:tc>
                <a:extLst>
                  <a:ext uri="{0D108BD9-81ED-4DB2-BD59-A6C34878D82A}">
                    <a16:rowId xmlns:a16="http://schemas.microsoft.com/office/drawing/2014/main" val="2193377356"/>
                  </a:ext>
                </a:extLst>
              </a:tr>
              <a:tr h="190500">
                <a:tc>
                  <a:txBody>
                    <a:bodyPr/>
                    <a:lstStyle/>
                    <a:p>
                      <a:pPr algn="l" fontAlgn="b"/>
                      <a:r>
                        <a:rPr lang="en-GB" sz="1100" u="none" strike="noStrike">
                          <a:effectLst/>
                        </a:rPr>
                        <a:t>CCSA</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1" i="0" u="none" strike="noStrike" dirty="0">
                          <a:solidFill>
                            <a:srgbClr val="00B050"/>
                          </a:solidFill>
                          <a:effectLst/>
                          <a:latin typeface="Arial" panose="020B0604020202020204" pitchFamily="34" charset="0"/>
                        </a:rPr>
                        <a:t>180</a:t>
                      </a:r>
                    </a:p>
                  </a:txBody>
                  <a:tcPr marL="0" marR="0" marT="0" marB="0" anchor="b"/>
                </a:tc>
                <a:tc>
                  <a:txBody>
                    <a:bodyPr/>
                    <a:lstStyle/>
                    <a:p>
                      <a:pPr algn="r" rtl="0" fontAlgn="b"/>
                      <a:r>
                        <a:rPr lang="en-GB" sz="1000" b="0" i="0" u="none" strike="noStrike" dirty="0">
                          <a:solidFill>
                            <a:schemeClr val="tx1"/>
                          </a:solidFill>
                          <a:effectLst/>
                          <a:latin typeface="Arial" panose="020B0604020202020204" pitchFamily="34" charset="0"/>
                        </a:rPr>
                        <a:t>178</a:t>
                      </a:r>
                    </a:p>
                  </a:txBody>
                  <a:tcPr marL="9525" marR="9525" marT="9525" marB="0" anchor="b"/>
                </a:tc>
                <a:extLst>
                  <a:ext uri="{0D108BD9-81ED-4DB2-BD59-A6C34878D82A}">
                    <a16:rowId xmlns:a16="http://schemas.microsoft.com/office/drawing/2014/main" val="4159952401"/>
                  </a:ext>
                </a:extLst>
              </a:tr>
              <a:tr h="190500">
                <a:tc>
                  <a:txBody>
                    <a:bodyPr/>
                    <a:lstStyle/>
                    <a:p>
                      <a:pPr algn="l" fontAlgn="b"/>
                      <a:r>
                        <a:rPr lang="en-GB" sz="1100" u="none" strike="noStrike" dirty="0">
                          <a:effectLst/>
                        </a:rPr>
                        <a:t>TTA</a:t>
                      </a:r>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a:effectLst/>
                          <a:latin typeface="Arial" panose="020B0604020202020204" pitchFamily="34" charset="0"/>
                        </a:rPr>
                        <a:t>28</a:t>
                      </a:r>
                    </a:p>
                  </a:txBody>
                  <a:tcPr marL="0" marR="0" marT="0" marB="0" anchor="b"/>
                </a:tc>
                <a:tc>
                  <a:txBody>
                    <a:bodyPr/>
                    <a:lstStyle/>
                    <a:p>
                      <a:pPr algn="r" rtl="0" fontAlgn="b"/>
                      <a:r>
                        <a:rPr lang="en-GB" sz="1000" b="0" i="0" u="none" strike="noStrike" dirty="0">
                          <a:solidFill>
                            <a:schemeClr val="tx1"/>
                          </a:solidFill>
                          <a:effectLst/>
                          <a:latin typeface="Arial" panose="020B0604020202020204" pitchFamily="34" charset="0"/>
                        </a:rPr>
                        <a:t>28</a:t>
                      </a:r>
                    </a:p>
                  </a:txBody>
                  <a:tcPr marL="9525" marR="9525" marT="9525" marB="0" anchor="b"/>
                </a:tc>
                <a:extLst>
                  <a:ext uri="{0D108BD9-81ED-4DB2-BD59-A6C34878D82A}">
                    <a16:rowId xmlns:a16="http://schemas.microsoft.com/office/drawing/2014/main" val="3026674822"/>
                  </a:ext>
                </a:extLst>
              </a:tr>
              <a:tr h="190500">
                <a:tc>
                  <a:txBody>
                    <a:bodyPr/>
                    <a:lstStyle/>
                    <a:p>
                      <a:pPr algn="l" fontAlgn="b"/>
                      <a:r>
                        <a:rPr lang="en-GB" sz="1000" u="none" strike="noStrike" dirty="0">
                          <a:effectLst/>
                        </a:rPr>
                        <a:t>TSDSI</a:t>
                      </a:r>
                      <a:endParaRPr lang="en-GB"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r" fontAlgn="b"/>
                      <a:r>
                        <a:rPr lang="en-GB" sz="1000" b="1" i="0" u="none" strike="noStrike" dirty="0">
                          <a:solidFill>
                            <a:srgbClr val="00B050"/>
                          </a:solidFill>
                          <a:effectLst/>
                          <a:latin typeface="Arial" panose="020B0604020202020204" pitchFamily="34" charset="0"/>
                        </a:rPr>
                        <a:t>65</a:t>
                      </a:r>
                    </a:p>
                  </a:txBody>
                  <a:tcPr marL="0" marR="0" marT="0" marB="0" anchor="b"/>
                </a:tc>
                <a:tc>
                  <a:txBody>
                    <a:bodyPr/>
                    <a:lstStyle/>
                    <a:p>
                      <a:pPr algn="r" rtl="0" fontAlgn="b"/>
                      <a:r>
                        <a:rPr lang="en-GB" sz="1000" b="0" i="0" u="none" strike="noStrike" dirty="0">
                          <a:solidFill>
                            <a:schemeClr val="tx1"/>
                          </a:solidFill>
                          <a:effectLst/>
                          <a:latin typeface="Arial" panose="020B0604020202020204" pitchFamily="34" charset="0"/>
                        </a:rPr>
                        <a:t>64</a:t>
                      </a:r>
                    </a:p>
                  </a:txBody>
                  <a:tcPr marL="9525" marR="9525" marT="9525" marB="0" anchor="b"/>
                </a:tc>
                <a:extLst>
                  <a:ext uri="{0D108BD9-81ED-4DB2-BD59-A6C34878D82A}">
                    <a16:rowId xmlns:a16="http://schemas.microsoft.com/office/drawing/2014/main" val="2859810402"/>
                  </a:ext>
                </a:extLst>
              </a:tr>
              <a:tr h="190500">
                <a:tc>
                  <a:txBody>
                    <a:bodyPr/>
                    <a:lstStyle/>
                    <a:p>
                      <a:pPr algn="l" fontAlgn="b"/>
                      <a:r>
                        <a:rPr lang="en-GB" sz="1100" u="none" strike="noStrike" dirty="0">
                          <a:effectLst/>
                        </a:rPr>
                        <a:t> </a:t>
                      </a:r>
                      <a:r>
                        <a:rPr lang="en-GB" sz="1100" b="1" u="none" strike="noStrike" dirty="0">
                          <a:effectLst/>
                        </a:rPr>
                        <a:t>Total</a:t>
                      </a:r>
                      <a:endParaRPr lang="en-GB"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1" i="0" u="none" strike="noStrike" dirty="0">
                          <a:solidFill>
                            <a:schemeClr val="tx1"/>
                          </a:solidFill>
                          <a:effectLst/>
                          <a:latin typeface="Arial" panose="020B0604020202020204" pitchFamily="34" charset="0"/>
                        </a:rPr>
                        <a:t>865</a:t>
                      </a:r>
                    </a:p>
                  </a:txBody>
                  <a:tcPr marL="9525" marR="9525" marT="9525" marB="0" anchor="b"/>
                </a:tc>
                <a:tc>
                  <a:txBody>
                    <a:bodyPr/>
                    <a:lstStyle/>
                    <a:p>
                      <a:pPr algn="r" fontAlgn="b"/>
                      <a:r>
                        <a:rPr lang="en-GB" sz="1000" b="1" i="0" u="none" strike="noStrike" dirty="0">
                          <a:solidFill>
                            <a:schemeClr val="tx1"/>
                          </a:solidFill>
                          <a:effectLst/>
                          <a:latin typeface="Arial" panose="020B0604020202020204" pitchFamily="34" charset="0"/>
                        </a:rPr>
                        <a:t>849</a:t>
                      </a:r>
                    </a:p>
                  </a:txBody>
                  <a:tcPr marL="0" marR="0" marT="0" marB="0" anchor="b"/>
                </a:tc>
                <a:extLst>
                  <a:ext uri="{0D108BD9-81ED-4DB2-BD59-A6C34878D82A}">
                    <a16:rowId xmlns:a16="http://schemas.microsoft.com/office/drawing/2014/main" val="1978229548"/>
                  </a:ext>
                </a:extLst>
              </a:tr>
            </a:tbl>
          </a:graphicData>
        </a:graphic>
      </p:graphicFrame>
      <p:sp>
        <p:nvSpPr>
          <p:cNvPr id="2" name="Title 1">
            <a:extLst>
              <a:ext uri="{FF2B5EF4-FFF2-40B4-BE49-F238E27FC236}">
                <a16:creationId xmlns:a16="http://schemas.microsoft.com/office/drawing/2014/main" id="{EA82D988-3CCB-4F49-9BBC-CFEE4FEA57D1}"/>
              </a:ext>
            </a:extLst>
          </p:cNvPr>
          <p:cNvSpPr>
            <a:spLocks noGrp="1"/>
          </p:cNvSpPr>
          <p:nvPr>
            <p:ph type="title"/>
          </p:nvPr>
        </p:nvSpPr>
        <p:spPr/>
        <p:txBody>
          <a:bodyPr/>
          <a:lstStyle/>
          <a:p>
            <a:r>
              <a:rPr lang="en-US" altLang="en-US" dirty="0"/>
              <a:t>3GPP Membership</a:t>
            </a:r>
            <a:endParaRPr lang="en-GB" dirty="0"/>
          </a:p>
        </p:txBody>
      </p:sp>
      <p:sp>
        <p:nvSpPr>
          <p:cNvPr id="17" name="Text Box 10">
            <a:extLst>
              <a:ext uri="{FF2B5EF4-FFF2-40B4-BE49-F238E27FC236}">
                <a16:creationId xmlns:a16="http://schemas.microsoft.com/office/drawing/2014/main" id="{10A1B7FA-9F33-3620-376D-32B297A790E2}"/>
              </a:ext>
            </a:extLst>
          </p:cNvPr>
          <p:cNvSpPr txBox="1">
            <a:spLocks noChangeArrowheads="1"/>
          </p:cNvSpPr>
          <p:nvPr/>
        </p:nvSpPr>
        <p:spPr bwMode="auto">
          <a:xfrm>
            <a:off x="9926507" y="6166594"/>
            <a:ext cx="217100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US" sz="1200" dirty="0"/>
              <a:t>Data of </a:t>
            </a:r>
            <a:r>
              <a:rPr lang="en-US" sz="1050" dirty="0"/>
              <a:t>30/11/2023</a:t>
            </a:r>
            <a:endParaRPr lang="en-US" sz="1200" dirty="0"/>
          </a:p>
        </p:txBody>
      </p:sp>
      <p:sp>
        <p:nvSpPr>
          <p:cNvPr id="8" name="TextBox 7">
            <a:extLst>
              <a:ext uri="{FF2B5EF4-FFF2-40B4-BE49-F238E27FC236}">
                <a16:creationId xmlns:a16="http://schemas.microsoft.com/office/drawing/2014/main" id="{4944FB19-667E-E0E9-3C5E-38224066F43C}"/>
              </a:ext>
            </a:extLst>
          </p:cNvPr>
          <p:cNvSpPr txBox="1"/>
          <p:nvPr/>
        </p:nvSpPr>
        <p:spPr>
          <a:xfrm>
            <a:off x="76700" y="5461384"/>
            <a:ext cx="6169936" cy="369332"/>
          </a:xfrm>
          <a:prstGeom prst="rect">
            <a:avLst/>
          </a:prstGeom>
          <a:noFill/>
        </p:spPr>
        <p:txBody>
          <a:bodyPr wrap="square">
            <a:spAutoFit/>
          </a:bodyPr>
          <a:lstStyle/>
          <a:p>
            <a:pPr algn="ctr">
              <a:spcBef>
                <a:spcPct val="50000"/>
              </a:spcBef>
              <a:buFontTx/>
              <a:buNone/>
            </a:pPr>
            <a:r>
              <a:rPr lang="en-US" altLang="en-US" sz="1800" dirty="0">
                <a:solidFill>
                  <a:srgbClr val="FF0000"/>
                </a:solidFill>
                <a:latin typeface="Arial" panose="020B0604020202020204" pitchFamily="34" charset="0"/>
              </a:rPr>
              <a:t>Number of Individual Members rising…</a:t>
            </a:r>
            <a:endParaRPr lang="en-GB" altLang="en-US" sz="1800" dirty="0">
              <a:solidFill>
                <a:srgbClr val="FF0000"/>
              </a:solidFill>
              <a:latin typeface="Arial" panose="020B0604020202020204" pitchFamily="34" charset="0"/>
            </a:endParaRPr>
          </a:p>
        </p:txBody>
      </p:sp>
    </p:spTree>
    <p:extLst>
      <p:ext uri="{BB962C8B-B14F-4D97-AF65-F5344CB8AC3E}">
        <p14:creationId xmlns:p14="http://schemas.microsoft.com/office/powerpoint/2010/main" val="1190807443"/>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434FD16-6AFB-2E95-67A0-D408D393A1A0}"/>
              </a:ext>
            </a:extLst>
          </p:cNvPr>
          <p:cNvSpPr/>
          <p:nvPr/>
        </p:nvSpPr>
        <p:spPr>
          <a:xfrm>
            <a:off x="0" y="0"/>
            <a:ext cx="12192000" cy="14576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356104" y="279772"/>
            <a:ext cx="3627422" cy="922555"/>
          </a:xfrm>
        </p:spPr>
        <p:txBody>
          <a:bodyPr>
            <a:normAutofit/>
          </a:bodyPr>
          <a:lstStyle/>
          <a:p>
            <a:r>
              <a:rPr lang="en-US" dirty="0"/>
              <a:t>Other stuff</a:t>
            </a:r>
          </a:p>
        </p:txBody>
      </p:sp>
      <p:pic>
        <p:nvPicPr>
          <p:cNvPr id="6" name="Picture 5" descr="A person holding a sign and raising his arms&#10;&#10;Description automatically generated">
            <a:extLst>
              <a:ext uri="{FF2B5EF4-FFF2-40B4-BE49-F238E27FC236}">
                <a16:creationId xmlns:a16="http://schemas.microsoft.com/office/drawing/2014/main" id="{D5944EED-20E5-FF01-0270-A238213523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59464" y="1827915"/>
            <a:ext cx="4464243" cy="4464243"/>
          </a:xfrm>
          <a:prstGeom prst="rect">
            <a:avLst/>
          </a:prstGeom>
        </p:spPr>
      </p:pic>
    </p:spTree>
    <p:extLst>
      <p:ext uri="{BB962C8B-B14F-4D97-AF65-F5344CB8AC3E}">
        <p14:creationId xmlns:p14="http://schemas.microsoft.com/office/powerpoint/2010/main" val="1686965733"/>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10618625" cy="1325563"/>
          </a:xfrm>
        </p:spPr>
        <p:txBody>
          <a:bodyPr/>
          <a:lstStyle/>
          <a:p>
            <a:r>
              <a:rPr lang="fr-FR" altLang="en-US" sz="3800" dirty="0" err="1"/>
              <a:t>Working</a:t>
            </a:r>
            <a:r>
              <a:rPr lang="fr-FR" altLang="en-US" sz="3800" dirty="0"/>
              <a:t> </a:t>
            </a:r>
            <a:r>
              <a:rPr lang="fr-FR" altLang="en-US" sz="3800" dirty="0" err="1"/>
              <a:t>procedures</a:t>
            </a:r>
            <a:r>
              <a:rPr lang="fr-FR" altLang="en-US" sz="3800" dirty="0"/>
              <a:t>: </a:t>
            </a:r>
            <a:r>
              <a:rPr lang="fr-FR" altLang="en-US" sz="3800" dirty="0" err="1"/>
              <a:t>Voting</a:t>
            </a:r>
            <a:r>
              <a:rPr lang="fr-FR" altLang="en-US" sz="3800" dirty="0"/>
              <a:t> Rules</a:t>
            </a:r>
            <a:endParaRPr lang="en-GB" altLang="en-US" sz="3800"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sp>
        <p:nvSpPr>
          <p:cNvPr id="10" name="TextBox 9">
            <a:extLst>
              <a:ext uri="{FF2B5EF4-FFF2-40B4-BE49-F238E27FC236}">
                <a16:creationId xmlns:a16="http://schemas.microsoft.com/office/drawing/2014/main" id="{9B6452F4-4B70-4043-84D7-85E2645E3804}"/>
              </a:ext>
            </a:extLst>
          </p:cNvPr>
          <p:cNvSpPr txBox="1"/>
          <p:nvPr/>
        </p:nvSpPr>
        <p:spPr>
          <a:xfrm>
            <a:off x="0" y="2010954"/>
            <a:ext cx="12191999" cy="4078039"/>
          </a:xfrm>
          <a:prstGeom prst="rect">
            <a:avLst/>
          </a:prstGeom>
          <a:noFill/>
        </p:spPr>
        <p:txBody>
          <a:bodyPr wrap="square">
            <a:spAutoFit/>
          </a:bodyPr>
          <a:lstStyle/>
          <a:p>
            <a:pPr marL="542925" indent="-542925">
              <a:lnSpc>
                <a:spcPct val="90000"/>
              </a:lnSpc>
              <a:spcBef>
                <a:spcPts val="1200"/>
              </a:spcBef>
              <a:spcAft>
                <a:spcPts val="1200"/>
              </a:spcAft>
              <a:buBlip>
                <a:blip r:embed="rId3"/>
              </a:buBlip>
            </a:pPr>
            <a:r>
              <a:rPr lang="en-GB" sz="2000" dirty="0">
                <a:latin typeface="Century Gothic" panose="020B0502020202020204" pitchFamily="34" charset="0"/>
                <a:cs typeface="+mn-cs"/>
              </a:rPr>
              <a:t>PCG has approved the p-CR specifying the new 3GPP voting rules: </a:t>
            </a:r>
            <a:r>
              <a:rPr lang="en-GB" sz="2000" dirty="0">
                <a:latin typeface="Century Gothic" panose="020B0502020202020204" pitchFamily="34" charset="0"/>
                <a:cs typeface="+mn-cs"/>
                <a:hlinkClick r:id="rId4"/>
              </a:rPr>
              <a:t>PCG51_07</a:t>
            </a:r>
            <a:endParaRPr lang="en-GB" sz="2000" dirty="0">
              <a:latin typeface="Century Gothic" panose="020B0502020202020204" pitchFamily="34" charset="0"/>
              <a:cs typeface="+mn-cs"/>
            </a:endParaRPr>
          </a:p>
          <a:p>
            <a:pPr marL="712788" lvl="1" indent="-352425" eaLnBrk="1" hangingPunct="1">
              <a:spcBef>
                <a:spcPts val="1200"/>
              </a:spcBef>
              <a:buClr>
                <a:srgbClr val="C00000"/>
              </a:buClr>
              <a:buFont typeface="Arial" panose="020B0604020202020204" pitchFamily="34" charset="0"/>
              <a:buChar char="•"/>
              <a:defRPr/>
            </a:pPr>
            <a:r>
              <a:rPr lang="en-GB" sz="1600" i="1" dirty="0">
                <a:latin typeface="Century Gothic" panose="020B0502020202020204" pitchFamily="34" charset="0"/>
                <a:cs typeface="+mn-cs"/>
              </a:rPr>
              <a:t>…</a:t>
            </a:r>
          </a:p>
          <a:p>
            <a:pPr marL="712788" lvl="1" indent="-352425" eaLnBrk="1" hangingPunct="1">
              <a:spcBef>
                <a:spcPts val="1200"/>
              </a:spcBef>
              <a:buClr>
                <a:srgbClr val="C00000"/>
              </a:buClr>
              <a:buFont typeface="Arial" panose="020B0604020202020204" pitchFamily="34" charset="0"/>
              <a:buChar char="•"/>
              <a:defRPr/>
            </a:pPr>
            <a:r>
              <a:rPr lang="en-GB" sz="1600" i="1" dirty="0">
                <a:latin typeface="Century Gothic" panose="020B0502020202020204" pitchFamily="34" charset="0"/>
                <a:cs typeface="+mn-cs"/>
              </a:rPr>
              <a:t>the Voting Member shall not vote if 16 Voting Members associated with the same Corporate Group (as the Voting Member) have previously voted in the same ballot;</a:t>
            </a:r>
          </a:p>
          <a:p>
            <a:pPr marL="712788" lvl="1" indent="-352425" eaLnBrk="1" hangingPunct="1">
              <a:spcBef>
                <a:spcPts val="1200"/>
              </a:spcBef>
              <a:buClr>
                <a:srgbClr val="C00000"/>
              </a:buClr>
              <a:buFont typeface="Arial" panose="020B0604020202020204" pitchFamily="34" charset="0"/>
              <a:buChar char="•"/>
              <a:defRPr/>
            </a:pPr>
            <a:r>
              <a:rPr lang="en-GB" sz="1600" i="1" dirty="0">
                <a:latin typeface="Century Gothic" panose="020B0502020202020204" pitchFamily="34" charset="0"/>
                <a:cs typeface="+mn-cs"/>
              </a:rPr>
              <a:t>the Voting Member shall not vote if 8 Voting Members associated with the same Corporate Group and Organizational Partner (as the Voting Member) have previously voted in the same ballot;</a:t>
            </a:r>
          </a:p>
          <a:p>
            <a:pPr marL="712788" lvl="1" indent="-352425" eaLnBrk="1" hangingPunct="1">
              <a:spcBef>
                <a:spcPts val="1200"/>
              </a:spcBef>
              <a:buClr>
                <a:srgbClr val="C00000"/>
              </a:buClr>
              <a:buFont typeface="Arial" panose="020B0604020202020204" pitchFamily="34" charset="0"/>
              <a:buChar char="•"/>
              <a:defRPr/>
            </a:pPr>
            <a:r>
              <a:rPr lang="en-GB" sz="1600" i="1" dirty="0">
                <a:latin typeface="Century Gothic" panose="020B0502020202020204" pitchFamily="34" charset="0"/>
                <a:cs typeface="+mn-cs"/>
              </a:rPr>
              <a:t>…</a:t>
            </a:r>
          </a:p>
          <a:p>
            <a:pPr lvl="1">
              <a:lnSpc>
                <a:spcPct val="90000"/>
              </a:lnSpc>
              <a:spcBef>
                <a:spcPts val="1200"/>
              </a:spcBef>
              <a:spcAft>
                <a:spcPts val="1200"/>
              </a:spcAft>
            </a:pPr>
            <a:endParaRPr lang="en-GB" sz="1600" dirty="0">
              <a:latin typeface="Century Gothic" panose="020B0502020202020204" pitchFamily="34" charset="0"/>
              <a:cs typeface="Calibri" panose="020F0502020204030204" pitchFamily="34" charset="0"/>
            </a:endParaRPr>
          </a:p>
          <a:p>
            <a:pPr lvl="1">
              <a:lnSpc>
                <a:spcPct val="90000"/>
              </a:lnSpc>
              <a:spcBef>
                <a:spcPts val="1200"/>
              </a:spcBef>
              <a:spcAft>
                <a:spcPts val="1200"/>
              </a:spcAft>
            </a:pPr>
            <a:r>
              <a:rPr lang="en-GB" sz="1600" dirty="0">
                <a:latin typeface="Century Gothic" panose="020B0502020202020204" pitchFamily="34" charset="0"/>
                <a:cs typeface="Calibri" panose="020F0502020204030204" pitchFamily="34" charset="0"/>
              </a:rPr>
              <a:t>*See </a:t>
            </a:r>
            <a:r>
              <a:rPr lang="en-GB" sz="1600" dirty="0">
                <a:latin typeface="Century Gothic" panose="020B0502020202020204" pitchFamily="34" charset="0"/>
                <a:cs typeface="Calibri" panose="020F0502020204030204" pitchFamily="34" charset="0"/>
                <a:hlinkClick r:id="rId4"/>
              </a:rPr>
              <a:t>PCG51_07</a:t>
            </a:r>
            <a:r>
              <a:rPr lang="en-GB" sz="1600" dirty="0">
                <a:latin typeface="Century Gothic" panose="020B0502020202020204" pitchFamily="34" charset="0"/>
                <a:cs typeface="Calibri" panose="020F0502020204030204" pitchFamily="34" charset="0"/>
              </a:rPr>
              <a:t> for more details and for the definition of </a:t>
            </a:r>
            <a:r>
              <a:rPr lang="en-GB" sz="1600" dirty="0">
                <a:latin typeface="Century Gothic" panose="020B0502020202020204" pitchFamily="34" charset="0"/>
                <a:cs typeface="+mn-cs"/>
              </a:rPr>
              <a:t>Corporate Group.</a:t>
            </a:r>
            <a:endParaRPr lang="en-GB" sz="1600" dirty="0">
              <a:latin typeface="Century Gothic" panose="020B0502020202020204" pitchFamily="34" charset="0"/>
              <a:cs typeface="Calibri" panose="020F0502020204030204" pitchFamily="34" charset="0"/>
            </a:endParaRPr>
          </a:p>
          <a:p>
            <a:pPr marL="1079500" lvl="1" indent="-352425" eaLnBrk="1" hangingPunct="1">
              <a:lnSpc>
                <a:spcPct val="90000"/>
              </a:lnSpc>
              <a:spcBef>
                <a:spcPts val="1200"/>
              </a:spcBef>
              <a:spcAft>
                <a:spcPts val="1200"/>
              </a:spcAft>
              <a:buClr>
                <a:srgbClr val="C00000"/>
              </a:buClr>
              <a:buFont typeface="Arial" panose="020B0604020202020204" pitchFamily="34" charset="0"/>
              <a:buChar char="•"/>
              <a:defRPr/>
            </a:pPr>
            <a:endParaRPr lang="en-GB" dirty="0">
              <a:latin typeface="Century Gothic" panose="020B0502020202020204" pitchFamily="34" charset="0"/>
              <a:cs typeface="+mn-cs"/>
            </a:endParaRPr>
          </a:p>
        </p:txBody>
      </p:sp>
    </p:spTree>
    <p:extLst>
      <p:ext uri="{BB962C8B-B14F-4D97-AF65-F5344CB8AC3E}">
        <p14:creationId xmlns:p14="http://schemas.microsoft.com/office/powerpoint/2010/main" val="2664358702"/>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9E1B96-44EE-27A4-2DD1-7EC411425176}"/>
              </a:ext>
            </a:extLst>
          </p:cNvPr>
          <p:cNvSpPr>
            <a:spLocks noGrp="1"/>
          </p:cNvSpPr>
          <p:nvPr>
            <p:ph type="title"/>
          </p:nvPr>
        </p:nvSpPr>
        <p:spPr>
          <a:xfrm>
            <a:off x="443753" y="290146"/>
            <a:ext cx="10515600" cy="967154"/>
          </a:xfrm>
        </p:spPr>
        <p:txBody>
          <a:bodyPr/>
          <a:lstStyle/>
          <a:p>
            <a:r>
              <a:rPr lang="en-GB" dirty="0"/>
              <a:t>Corporate Group declaration</a:t>
            </a:r>
          </a:p>
        </p:txBody>
      </p:sp>
      <p:sp>
        <p:nvSpPr>
          <p:cNvPr id="7" name="Rectangle 6">
            <a:extLst>
              <a:ext uri="{FF2B5EF4-FFF2-40B4-BE49-F238E27FC236}">
                <a16:creationId xmlns:a16="http://schemas.microsoft.com/office/drawing/2014/main" id="{F1AFF01A-34C1-7F2B-D9DB-FE5D949EB659}"/>
              </a:ext>
            </a:extLst>
          </p:cNvPr>
          <p:cNvSpPr>
            <a:spLocks noChangeArrowheads="1"/>
          </p:cNvSpPr>
          <p:nvPr/>
        </p:nvSpPr>
        <p:spPr bwMode="auto">
          <a:xfrm>
            <a:off x="1023776" y="5072844"/>
            <a:ext cx="3185487" cy="538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rPr>
              <a:t>  </a:t>
            </a:r>
            <a:endParaRPr kumimoji="0" lang="en-GB" altLang="en-US" sz="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b="0" i="0" u="none" strike="noStrike" cap="none" normalizeH="0" baseline="0" dirty="0">
                <a:ln>
                  <a:noFill/>
                </a:ln>
                <a:solidFill>
                  <a:schemeClr val="tx1"/>
                </a:solidFill>
                <a:effectLst/>
                <a:latin typeface="Arial" panose="020B0604020202020204" pitchFamily="34" charset="0"/>
                <a:ea typeface="Calibri" panose="020F0502020204030204" pitchFamily="34" charset="0"/>
              </a:rPr>
              <a:t>The </a:t>
            </a:r>
            <a:r>
              <a:rPr kumimoji="0" lang="en-GB" altLang="en-US" b="1" i="0" u="none" strike="noStrike" cap="none" normalizeH="0" baseline="0" dirty="0">
                <a:ln>
                  <a:noFill/>
                </a:ln>
                <a:solidFill>
                  <a:schemeClr val="tx1"/>
                </a:solidFill>
                <a:effectLst/>
                <a:latin typeface="Arial" panose="020B0604020202020204" pitchFamily="34" charset="0"/>
                <a:ea typeface="Calibri" panose="020F0502020204030204" pitchFamily="34" charset="0"/>
              </a:rPr>
              <a:t>deadline is 31/12/2023</a:t>
            </a:r>
            <a:r>
              <a:rPr kumimoji="0" lang="en-GB" altLang="en-US" b="0" i="0" u="none" strike="noStrike" cap="none" normalizeH="0" baseline="0" dirty="0">
                <a:ln>
                  <a:noFill/>
                </a:ln>
                <a:solidFill>
                  <a:schemeClr val="tx1"/>
                </a:solidFill>
                <a:effectLst/>
                <a:latin typeface="Arial" panose="020B0604020202020204" pitchFamily="34" charset="0"/>
                <a:ea typeface="Calibri" panose="020F0502020204030204" pitchFamily="34" charset="0"/>
              </a:rPr>
              <a:t>. </a:t>
            </a:r>
            <a:endParaRPr kumimoji="0" lang="en-GB" altLang="en-US" b="0" i="0" u="none" strike="noStrike" cap="none" normalizeH="0" baseline="0" dirty="0">
              <a:ln>
                <a:noFill/>
              </a:ln>
              <a:solidFill>
                <a:schemeClr val="tx1"/>
              </a:solidFill>
              <a:effectLst/>
              <a:latin typeface="Arial" panose="020B0604020202020204" pitchFamily="34" charset="0"/>
            </a:endParaRPr>
          </a:p>
        </p:txBody>
      </p:sp>
      <p:sp>
        <p:nvSpPr>
          <p:cNvPr id="10" name="Rectangle 9">
            <a:extLst>
              <a:ext uri="{FF2B5EF4-FFF2-40B4-BE49-F238E27FC236}">
                <a16:creationId xmlns:a16="http://schemas.microsoft.com/office/drawing/2014/main" id="{5BCBA670-618F-1C23-B723-3B5F533BAE6E}"/>
              </a:ext>
            </a:extLst>
          </p:cNvPr>
          <p:cNvSpPr>
            <a:spLocks noChangeArrowheads="1"/>
          </p:cNvSpPr>
          <p:nvPr/>
        </p:nvSpPr>
        <p:spPr bwMode="auto">
          <a:xfrm>
            <a:off x="557784" y="2519955"/>
            <a:ext cx="8641435"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marR="0" lvl="0" indent="-342900" algn="l" defTabSz="914400" rtl="0" eaLnBrk="0" fontAlgn="base" latinLnBrk="0" hangingPunct="0">
              <a:lnSpc>
                <a:spcPct val="100000"/>
              </a:lnSpc>
              <a:spcBef>
                <a:spcPct val="0"/>
              </a:spcBef>
              <a:spcAft>
                <a:spcPct val="0"/>
              </a:spcAft>
              <a:buClrTx/>
              <a:buSzTx/>
              <a:buBlip>
                <a:blip r:embed="rId2"/>
              </a:buBlip>
              <a:tabLst/>
            </a:pPr>
            <a:r>
              <a:rPr kumimoji="0" lang="en-GB" altLang="en-US" sz="2000" b="0" i="0" u="none" strike="noStrike" cap="none" normalizeH="0" baseline="0" dirty="0">
                <a:ln>
                  <a:noFill/>
                </a:ln>
                <a:solidFill>
                  <a:schemeClr val="tx1"/>
                </a:solidFill>
                <a:effectLst/>
                <a:latin typeface="Century Gothic" panose="020B0502020202020204" pitchFamily="34" charset="0"/>
                <a:ea typeface="Calibri" panose="020F0502020204030204" pitchFamily="34" charset="0"/>
              </a:rPr>
              <a:t>As agreed by PCG#51 (document 3GPP/PCG#51(23)26) all 3GPP Individual Members have to declare their association with a Corporate Group. </a:t>
            </a:r>
            <a:endParaRPr kumimoji="0" lang="en-GB" altLang="en-US" sz="2000" b="0" i="0" u="none" strike="noStrike" cap="none" normalizeH="0" baseline="0" dirty="0">
              <a:ln>
                <a:noFill/>
              </a:ln>
              <a:solidFill>
                <a:schemeClr val="tx1"/>
              </a:solidFill>
              <a:effectLst/>
              <a:latin typeface="Century Gothic" panose="020B0502020202020204" pitchFamily="34" charset="0"/>
            </a:endParaRPr>
          </a:p>
          <a:p>
            <a:pPr marL="342900" marR="0" lvl="0" indent="-342900" algn="l" defTabSz="914400" rtl="0" eaLnBrk="0" fontAlgn="base" latinLnBrk="0" hangingPunct="0">
              <a:lnSpc>
                <a:spcPct val="100000"/>
              </a:lnSpc>
              <a:spcBef>
                <a:spcPct val="0"/>
              </a:spcBef>
              <a:spcAft>
                <a:spcPct val="0"/>
              </a:spcAft>
              <a:buClrTx/>
              <a:buSzTx/>
              <a:buBlip>
                <a:blip r:embed="rId2"/>
              </a:buBlip>
              <a:tabLst/>
            </a:pPr>
            <a:endParaRPr kumimoji="0" lang="en-GB" altLang="en-US" sz="2000" b="0" i="0" u="none" strike="noStrike" cap="none" normalizeH="0" baseline="0" dirty="0">
              <a:ln>
                <a:noFill/>
              </a:ln>
              <a:solidFill>
                <a:schemeClr val="tx1"/>
              </a:solidFill>
              <a:effectLst/>
              <a:latin typeface="Century Gothic" panose="020B0502020202020204" pitchFamily="34" charset="0"/>
              <a:ea typeface="Calibri" panose="020F0502020204030204" pitchFamily="34" charset="0"/>
            </a:endParaRPr>
          </a:p>
          <a:p>
            <a:pPr marL="342900" marR="0" lvl="0" indent="-342900" algn="l" defTabSz="914400" rtl="0" eaLnBrk="0" fontAlgn="base" latinLnBrk="0" hangingPunct="0">
              <a:lnSpc>
                <a:spcPct val="100000"/>
              </a:lnSpc>
              <a:spcBef>
                <a:spcPct val="0"/>
              </a:spcBef>
              <a:spcAft>
                <a:spcPct val="0"/>
              </a:spcAft>
              <a:buClrTx/>
              <a:buSzTx/>
              <a:buBlip>
                <a:blip r:embed="rId2"/>
              </a:buBlip>
              <a:tabLst/>
            </a:pPr>
            <a:r>
              <a:rPr kumimoji="0" lang="en-GB" altLang="en-US" sz="2000" b="0" i="0" u="none" strike="noStrike" cap="none" normalizeH="0" baseline="0" dirty="0">
                <a:ln>
                  <a:noFill/>
                </a:ln>
                <a:solidFill>
                  <a:schemeClr val="tx1"/>
                </a:solidFill>
                <a:effectLst/>
                <a:latin typeface="Century Gothic" panose="020B0502020202020204" pitchFamily="34" charset="0"/>
                <a:ea typeface="Calibri" panose="020F0502020204030204" pitchFamily="34" charset="0"/>
              </a:rPr>
              <a:t>The link was sent </a:t>
            </a:r>
            <a:r>
              <a:rPr lang="en-GB" altLang="en-US" sz="2000" dirty="0">
                <a:latin typeface="Century Gothic" panose="020B0502020202020204" pitchFamily="34" charset="0"/>
                <a:ea typeface="Calibri" panose="020F0502020204030204" pitchFamily="34" charset="0"/>
              </a:rPr>
              <a:t>on 14</a:t>
            </a:r>
            <a:r>
              <a:rPr lang="en-GB" altLang="en-US" sz="2000" baseline="30000" dirty="0">
                <a:latin typeface="Century Gothic" panose="020B0502020202020204" pitchFamily="34" charset="0"/>
                <a:ea typeface="Calibri" panose="020F0502020204030204" pitchFamily="34" charset="0"/>
              </a:rPr>
              <a:t>th</a:t>
            </a:r>
            <a:r>
              <a:rPr lang="en-GB" altLang="en-US" sz="2000" dirty="0">
                <a:latin typeface="Century Gothic" panose="020B0502020202020204" pitchFamily="34" charset="0"/>
                <a:ea typeface="Calibri" panose="020F0502020204030204" pitchFamily="34" charset="0"/>
              </a:rPr>
              <a:t> November 2023 </a:t>
            </a:r>
            <a:r>
              <a:rPr kumimoji="0" lang="en-GB" altLang="en-US" sz="2000" b="0" i="0" u="none" strike="noStrike" cap="none" normalizeH="0" baseline="0" dirty="0">
                <a:ln>
                  <a:noFill/>
                </a:ln>
                <a:solidFill>
                  <a:schemeClr val="tx1"/>
                </a:solidFill>
                <a:effectLst/>
                <a:latin typeface="Century Gothic" panose="020B0502020202020204" pitchFamily="34" charset="0"/>
                <a:ea typeface="Calibri" panose="020F0502020204030204" pitchFamily="34" charset="0"/>
              </a:rPr>
              <a:t>to 3GPP members to declare belonging to Corporate Group.</a:t>
            </a:r>
          </a:p>
        </p:txBody>
      </p:sp>
    </p:spTree>
    <p:extLst>
      <p:ext uri="{BB962C8B-B14F-4D97-AF65-F5344CB8AC3E}">
        <p14:creationId xmlns:p14="http://schemas.microsoft.com/office/powerpoint/2010/main" val="4112239503"/>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13EFD3-7008-D5BE-A7E0-8CFF35001FEC}"/>
              </a:ext>
            </a:extLst>
          </p:cNvPr>
          <p:cNvSpPr>
            <a:spLocks noGrp="1"/>
          </p:cNvSpPr>
          <p:nvPr>
            <p:ph type="title"/>
          </p:nvPr>
        </p:nvSpPr>
        <p:spPr/>
        <p:txBody>
          <a:bodyPr/>
          <a:lstStyle/>
          <a:p>
            <a:r>
              <a:rPr lang="fr-FR" sz="4000" dirty="0"/>
              <a:t>Out of 661 </a:t>
            </a:r>
            <a:r>
              <a:rPr lang="en-US" sz="4000" dirty="0"/>
              <a:t>contacts concerned:</a:t>
            </a:r>
            <a:br>
              <a:rPr lang="en-US" sz="4000" dirty="0"/>
            </a:br>
            <a:r>
              <a:rPr lang="en-US" sz="4000" dirty="0"/>
              <a:t> </a:t>
            </a:r>
            <a:r>
              <a:rPr lang="en-GB" sz="4000" dirty="0"/>
              <a:t>305 Respondents</a:t>
            </a:r>
          </a:p>
        </p:txBody>
      </p:sp>
      <p:graphicFrame>
        <p:nvGraphicFramePr>
          <p:cNvPr id="4" name="Content Placeholder 3">
            <a:extLst>
              <a:ext uri="{FF2B5EF4-FFF2-40B4-BE49-F238E27FC236}">
                <a16:creationId xmlns:a16="http://schemas.microsoft.com/office/drawing/2014/main" id="{B057CDF3-D917-4121-5809-B673E0109589}"/>
              </a:ext>
            </a:extLst>
          </p:cNvPr>
          <p:cNvGraphicFramePr>
            <a:graphicFrameLocks noGrp="1"/>
          </p:cNvGraphicFramePr>
          <p:nvPr>
            <p:ph idx="1"/>
            <p:extLst>
              <p:ext uri="{D42A27DB-BD31-4B8C-83A1-F6EECF244321}">
                <p14:modId xmlns:p14="http://schemas.microsoft.com/office/powerpoint/2010/main" val="3559059408"/>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72172820"/>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A2B712-DEF0-F0C4-217E-F5563A5C11F9}"/>
              </a:ext>
            </a:extLst>
          </p:cNvPr>
          <p:cNvSpPr>
            <a:spLocks noGrp="1"/>
          </p:cNvSpPr>
          <p:nvPr>
            <p:ph type="title"/>
          </p:nvPr>
        </p:nvSpPr>
        <p:spPr/>
        <p:txBody>
          <a:bodyPr/>
          <a:lstStyle/>
          <a:p>
            <a:br>
              <a:rPr lang="en-US" sz="4400" dirty="0"/>
            </a:br>
            <a:r>
              <a:rPr lang="en-GB" sz="4400" dirty="0"/>
              <a:t>Respondents per OP</a:t>
            </a:r>
            <a:endParaRPr lang="en-GB" dirty="0"/>
          </a:p>
        </p:txBody>
      </p:sp>
      <p:graphicFrame>
        <p:nvGraphicFramePr>
          <p:cNvPr id="4" name="Content Placeholder 3">
            <a:extLst>
              <a:ext uri="{FF2B5EF4-FFF2-40B4-BE49-F238E27FC236}">
                <a16:creationId xmlns:a16="http://schemas.microsoft.com/office/drawing/2014/main" id="{85F78F09-925D-BF6B-8C27-5004B13AD281}"/>
              </a:ext>
            </a:extLst>
          </p:cNvPr>
          <p:cNvGraphicFramePr>
            <a:graphicFrameLocks noGrp="1"/>
          </p:cNvGraphicFramePr>
          <p:nvPr>
            <p:ph idx="1"/>
            <p:extLst>
              <p:ext uri="{D42A27DB-BD31-4B8C-83A1-F6EECF244321}">
                <p14:modId xmlns:p14="http://schemas.microsoft.com/office/powerpoint/2010/main" val="2064306391"/>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11850802"/>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t>Marketing and communications</a:t>
            </a:r>
          </a:p>
        </p:txBody>
      </p:sp>
      <p:pic>
        <p:nvPicPr>
          <p:cNvPr id="5" name="Picture 4" descr="A picture containing room, drawing, food&#10;&#10;Description automatically generated">
            <a:extLst>
              <a:ext uri="{FF2B5EF4-FFF2-40B4-BE49-F238E27FC236}">
                <a16:creationId xmlns:a16="http://schemas.microsoft.com/office/drawing/2014/main" id="{FBAB08A7-2E06-4FB9-8568-FCE3249A5EB9}"/>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5091953" y="2885667"/>
            <a:ext cx="2008091" cy="3360985"/>
          </a:xfrm>
          <a:prstGeom prst="rect">
            <a:avLst/>
          </a:prstGeom>
        </p:spPr>
      </p:pic>
    </p:spTree>
    <p:extLst>
      <p:ext uri="{BB962C8B-B14F-4D97-AF65-F5344CB8AC3E}">
        <p14:creationId xmlns:p14="http://schemas.microsoft.com/office/powerpoint/2010/main" val="3643723311"/>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A3777B3-7668-FE98-C6AF-099B1729482F}"/>
              </a:ext>
            </a:extLst>
          </p:cNvPr>
          <p:cNvSpPr/>
          <p:nvPr/>
        </p:nvSpPr>
        <p:spPr>
          <a:xfrm>
            <a:off x="64008" y="1836992"/>
            <a:ext cx="12127992" cy="50210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Content Placeholder 2">
            <a:extLst>
              <a:ext uri="{FF2B5EF4-FFF2-40B4-BE49-F238E27FC236}">
                <a16:creationId xmlns:a16="http://schemas.microsoft.com/office/drawing/2014/main" id="{00E1AF0A-317E-FC2D-C92A-28370D256CDE}"/>
              </a:ext>
            </a:extLst>
          </p:cNvPr>
          <p:cNvSpPr>
            <a:spLocks noGrp="1"/>
          </p:cNvSpPr>
          <p:nvPr>
            <p:ph idx="1"/>
          </p:nvPr>
        </p:nvSpPr>
        <p:spPr>
          <a:xfrm>
            <a:off x="355292" y="1919288"/>
            <a:ext cx="5347071" cy="3232595"/>
          </a:xfrm>
        </p:spPr>
        <p:txBody>
          <a:bodyPr/>
          <a:lstStyle/>
          <a:p>
            <a:r>
              <a:rPr lang="en-GB" altLang="en-US" sz="2000" dirty="0"/>
              <a:t> Issue #7 of 3GPP ‘Highlights’ out November 2023 </a:t>
            </a:r>
          </a:p>
          <a:p>
            <a:pPr lvl="1"/>
            <a:r>
              <a:rPr lang="en-GB" altLang="en-US" sz="1800" dirty="0"/>
              <a:t>Online views to date: 2161 (28 days)</a:t>
            </a:r>
          </a:p>
          <a:p>
            <a:pPr lvl="1"/>
            <a:r>
              <a:rPr lang="en-GB" altLang="en-US" sz="1800" dirty="0"/>
              <a:t>1000 print copies (At ETSI, Via 3GPP meetings, tradeshows)</a:t>
            </a:r>
          </a:p>
          <a:p>
            <a:pPr lvl="1"/>
            <a:r>
              <a:rPr lang="en-GB" altLang="en-US" sz="1800" dirty="0"/>
              <a:t>2500 subscribers to </a:t>
            </a:r>
            <a:r>
              <a:rPr lang="en-GB" altLang="en-US" sz="1800" dirty="0">
                <a:hlinkClick r:id="rId2"/>
              </a:rPr>
              <a:t>on-line version</a:t>
            </a:r>
            <a:endParaRPr lang="en-GB" altLang="en-US" sz="1800" dirty="0"/>
          </a:p>
        </p:txBody>
      </p:sp>
      <p:sp>
        <p:nvSpPr>
          <p:cNvPr id="4" name="Title 1">
            <a:extLst>
              <a:ext uri="{FF2B5EF4-FFF2-40B4-BE49-F238E27FC236}">
                <a16:creationId xmlns:a16="http://schemas.microsoft.com/office/drawing/2014/main" id="{C56D5A0A-9D65-2593-2ED7-866C519E167D}"/>
              </a:ext>
            </a:extLst>
          </p:cNvPr>
          <p:cNvSpPr>
            <a:spLocks noGrp="1"/>
          </p:cNvSpPr>
          <p:nvPr>
            <p:ph type="title"/>
          </p:nvPr>
        </p:nvSpPr>
        <p:spPr>
          <a:xfrm>
            <a:off x="364345" y="365125"/>
            <a:ext cx="10998508" cy="1325563"/>
          </a:xfrm>
        </p:spPr>
        <p:txBody>
          <a:bodyPr/>
          <a:lstStyle/>
          <a:p>
            <a:r>
              <a:rPr lang="en-GB" altLang="en-US" sz="3600" dirty="0"/>
              <a:t>Marketing matters…Newsletter / Events</a:t>
            </a:r>
          </a:p>
        </p:txBody>
      </p:sp>
      <p:pic>
        <p:nvPicPr>
          <p:cNvPr id="7" name="Picture 6" descr="A poster of a company's 5g standard&#10;&#10;Description automatically generated">
            <a:extLst>
              <a:ext uri="{FF2B5EF4-FFF2-40B4-BE49-F238E27FC236}">
                <a16:creationId xmlns:a16="http://schemas.microsoft.com/office/drawing/2014/main" id="{3FCA3969-548E-F050-7063-41BD65C5B6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14367" y="3974471"/>
            <a:ext cx="1608518" cy="2213492"/>
          </a:xfrm>
          <a:prstGeom prst="rect">
            <a:avLst/>
          </a:prstGeom>
        </p:spPr>
      </p:pic>
      <p:graphicFrame>
        <p:nvGraphicFramePr>
          <p:cNvPr id="9" name="Table 8">
            <a:extLst>
              <a:ext uri="{FF2B5EF4-FFF2-40B4-BE49-F238E27FC236}">
                <a16:creationId xmlns:a16="http://schemas.microsoft.com/office/drawing/2014/main" id="{EAC534D9-B766-6EBE-B903-B8D2EC66D573}"/>
              </a:ext>
            </a:extLst>
          </p:cNvPr>
          <p:cNvGraphicFramePr>
            <a:graphicFrameLocks noGrp="1"/>
          </p:cNvGraphicFramePr>
          <p:nvPr/>
        </p:nvGraphicFramePr>
        <p:xfrm>
          <a:off x="6105144" y="2252449"/>
          <a:ext cx="5983221" cy="4415348"/>
        </p:xfrm>
        <a:graphic>
          <a:graphicData uri="http://schemas.openxmlformats.org/drawingml/2006/table">
            <a:tbl>
              <a:tblPr firstCol="1">
                <a:tableStyleId>{68D230F3-CF80-4859-8CE7-A43EE81993B5}</a:tableStyleId>
              </a:tblPr>
              <a:tblGrid>
                <a:gridCol w="2746248">
                  <a:extLst>
                    <a:ext uri="{9D8B030D-6E8A-4147-A177-3AD203B41FA5}">
                      <a16:colId xmlns:a16="http://schemas.microsoft.com/office/drawing/2014/main" val="1009878506"/>
                    </a:ext>
                  </a:extLst>
                </a:gridCol>
                <a:gridCol w="923544">
                  <a:extLst>
                    <a:ext uri="{9D8B030D-6E8A-4147-A177-3AD203B41FA5}">
                      <a16:colId xmlns:a16="http://schemas.microsoft.com/office/drawing/2014/main" val="2547021233"/>
                    </a:ext>
                  </a:extLst>
                </a:gridCol>
                <a:gridCol w="1069848">
                  <a:extLst>
                    <a:ext uri="{9D8B030D-6E8A-4147-A177-3AD203B41FA5}">
                      <a16:colId xmlns:a16="http://schemas.microsoft.com/office/drawing/2014/main" val="1653400424"/>
                    </a:ext>
                  </a:extLst>
                </a:gridCol>
                <a:gridCol w="1243581">
                  <a:extLst>
                    <a:ext uri="{9D8B030D-6E8A-4147-A177-3AD203B41FA5}">
                      <a16:colId xmlns:a16="http://schemas.microsoft.com/office/drawing/2014/main" val="748158140"/>
                    </a:ext>
                  </a:extLst>
                </a:gridCol>
              </a:tblGrid>
              <a:tr h="191972">
                <a:tc>
                  <a:txBody>
                    <a:bodyPr/>
                    <a:lstStyle/>
                    <a:p>
                      <a:pPr algn="l" fontAlgn="ctr">
                        <a:spcBef>
                          <a:spcPts val="0"/>
                        </a:spcBef>
                      </a:pPr>
                      <a:r>
                        <a:rPr lang="en-GB" sz="1100" u="none" strike="noStrike">
                          <a:solidFill>
                            <a:schemeClr val="accent6">
                              <a:lumMod val="50000"/>
                            </a:schemeClr>
                          </a:solidFill>
                          <a:effectLst/>
                        </a:rPr>
                        <a:t>6G Symposium </a:t>
                      </a:r>
                      <a:endParaRPr lang="en-GB" sz="1100" b="0" i="0" u="none" strike="noStrike">
                        <a:solidFill>
                          <a:schemeClr val="accent6">
                            <a:lumMod val="50000"/>
                          </a:schemeClr>
                        </a:solidFill>
                        <a:effectLst/>
                        <a:latin typeface="Montserrat" panose="00000500000000000000" pitchFamily="50" charset="0"/>
                      </a:endParaRPr>
                    </a:p>
                  </a:txBody>
                  <a:tcPr marL="8703" marR="8703" marT="8703" marB="0" anchor="ctr"/>
                </a:tc>
                <a:tc>
                  <a:txBody>
                    <a:bodyPr/>
                    <a:lstStyle/>
                    <a:p>
                      <a:pPr algn="l" fontAlgn="ctr">
                        <a:spcBef>
                          <a:spcPts val="0"/>
                        </a:spcBef>
                      </a:pPr>
                      <a:r>
                        <a:rPr lang="en-GB" sz="1100" u="none" strike="noStrike">
                          <a:solidFill>
                            <a:schemeClr val="accent6">
                              <a:lumMod val="50000"/>
                            </a:schemeClr>
                          </a:solidFill>
                          <a:effectLst/>
                        </a:rPr>
                        <a:t>24/04/2023</a:t>
                      </a:r>
                      <a:endParaRPr lang="en-GB" sz="1100" b="0" i="0" u="none" strike="noStrike">
                        <a:solidFill>
                          <a:schemeClr val="accent6">
                            <a:lumMod val="50000"/>
                          </a:schemeClr>
                        </a:solidFill>
                        <a:effectLst/>
                        <a:latin typeface="Montserrat" panose="00000500000000000000" pitchFamily="50" charset="0"/>
                      </a:endParaRPr>
                    </a:p>
                  </a:txBody>
                  <a:tcPr marL="8703" marR="8703" marT="8703" marB="0" anchor="ctr"/>
                </a:tc>
                <a:tc>
                  <a:txBody>
                    <a:bodyPr/>
                    <a:lstStyle/>
                    <a:p>
                      <a:pPr algn="l" fontAlgn="ctr">
                        <a:spcBef>
                          <a:spcPts val="0"/>
                        </a:spcBef>
                      </a:pPr>
                      <a:r>
                        <a:rPr lang="en-GB" sz="1100" u="none" strike="noStrike">
                          <a:solidFill>
                            <a:schemeClr val="accent6">
                              <a:lumMod val="50000"/>
                            </a:schemeClr>
                          </a:solidFill>
                          <a:effectLst/>
                        </a:rPr>
                        <a:t>London</a:t>
                      </a:r>
                      <a:endParaRPr lang="en-GB" sz="1100" b="0" i="0" u="none" strike="noStrike">
                        <a:solidFill>
                          <a:schemeClr val="accent6">
                            <a:lumMod val="50000"/>
                          </a:schemeClr>
                        </a:solidFill>
                        <a:effectLst/>
                        <a:latin typeface="Montserrat" panose="00000500000000000000" pitchFamily="50" charset="0"/>
                      </a:endParaRPr>
                    </a:p>
                  </a:txBody>
                  <a:tcPr marL="8703" marR="8703" marT="8703" marB="0" anchor="ctr"/>
                </a:tc>
                <a:tc>
                  <a:txBody>
                    <a:bodyPr/>
                    <a:lstStyle/>
                    <a:p>
                      <a:pPr algn="l" fontAlgn="ctr">
                        <a:spcBef>
                          <a:spcPts val="0"/>
                        </a:spcBef>
                      </a:pPr>
                      <a:r>
                        <a:rPr lang="en-GB" sz="1100" u="none" strike="noStrike" dirty="0">
                          <a:solidFill>
                            <a:schemeClr val="accent6">
                              <a:lumMod val="50000"/>
                            </a:schemeClr>
                          </a:solidFill>
                          <a:effectLst/>
                        </a:rPr>
                        <a:t>Speakers</a:t>
                      </a:r>
                      <a:endParaRPr lang="en-GB" sz="1100" b="0" i="0" u="none" strike="noStrike" dirty="0">
                        <a:solidFill>
                          <a:schemeClr val="accent6">
                            <a:lumMod val="50000"/>
                          </a:schemeClr>
                        </a:solidFill>
                        <a:effectLst/>
                        <a:latin typeface="Montserrat" panose="00000500000000000000" pitchFamily="50" charset="0"/>
                      </a:endParaRPr>
                    </a:p>
                  </a:txBody>
                  <a:tcPr marL="8703" marR="8703" marT="8703" marB="0" anchor="ctr"/>
                </a:tc>
                <a:extLst>
                  <a:ext uri="{0D108BD9-81ED-4DB2-BD59-A6C34878D82A}">
                    <a16:rowId xmlns:a16="http://schemas.microsoft.com/office/drawing/2014/main" val="2496398646"/>
                  </a:ext>
                </a:extLst>
              </a:tr>
              <a:tr h="383943">
                <a:tc>
                  <a:txBody>
                    <a:bodyPr/>
                    <a:lstStyle/>
                    <a:p>
                      <a:pPr algn="l" fontAlgn="ctr">
                        <a:spcBef>
                          <a:spcPts val="0"/>
                        </a:spcBef>
                      </a:pPr>
                      <a:r>
                        <a:rPr lang="en-GB" sz="1100" u="none" strike="noStrike">
                          <a:solidFill>
                            <a:schemeClr val="accent6">
                              <a:lumMod val="50000"/>
                            </a:schemeClr>
                          </a:solidFill>
                          <a:effectLst/>
                        </a:rPr>
                        <a:t>6G Summit</a:t>
                      </a:r>
                      <a:endParaRPr lang="en-GB" sz="1100" b="0" i="0" u="none" strike="noStrike">
                        <a:solidFill>
                          <a:schemeClr val="accent6">
                            <a:lumMod val="50000"/>
                          </a:schemeClr>
                        </a:solidFill>
                        <a:effectLst/>
                        <a:latin typeface="Montserrat" panose="00000500000000000000" pitchFamily="50" charset="0"/>
                      </a:endParaRPr>
                    </a:p>
                  </a:txBody>
                  <a:tcPr marL="8703" marR="8703" marT="8703" marB="0" anchor="ctr"/>
                </a:tc>
                <a:tc>
                  <a:txBody>
                    <a:bodyPr/>
                    <a:lstStyle/>
                    <a:p>
                      <a:pPr algn="l" fontAlgn="ctr">
                        <a:spcBef>
                          <a:spcPts val="0"/>
                        </a:spcBef>
                      </a:pPr>
                      <a:r>
                        <a:rPr lang="en-GB" sz="1100" u="none" strike="noStrike">
                          <a:solidFill>
                            <a:schemeClr val="accent6">
                              <a:lumMod val="50000"/>
                            </a:schemeClr>
                          </a:solidFill>
                          <a:effectLst/>
                        </a:rPr>
                        <a:t>26/04/2023</a:t>
                      </a:r>
                      <a:endParaRPr lang="en-GB" sz="1100" b="0" i="0" u="none" strike="noStrike">
                        <a:solidFill>
                          <a:schemeClr val="accent6">
                            <a:lumMod val="50000"/>
                          </a:schemeClr>
                        </a:solidFill>
                        <a:effectLst/>
                        <a:latin typeface="Montserrat" panose="00000500000000000000" pitchFamily="50" charset="0"/>
                      </a:endParaRPr>
                    </a:p>
                  </a:txBody>
                  <a:tcPr marL="8703" marR="8703" marT="8703" marB="0" anchor="ctr"/>
                </a:tc>
                <a:tc>
                  <a:txBody>
                    <a:bodyPr/>
                    <a:lstStyle/>
                    <a:p>
                      <a:pPr algn="l" fontAlgn="ctr">
                        <a:spcBef>
                          <a:spcPts val="0"/>
                        </a:spcBef>
                      </a:pPr>
                      <a:r>
                        <a:rPr lang="en-GB" sz="1100" u="none" strike="noStrike">
                          <a:solidFill>
                            <a:schemeClr val="accent6">
                              <a:lumMod val="50000"/>
                            </a:schemeClr>
                          </a:solidFill>
                          <a:effectLst/>
                        </a:rPr>
                        <a:t>Berlin</a:t>
                      </a:r>
                      <a:endParaRPr lang="en-GB" sz="1100" b="0" i="0" u="none" strike="noStrike">
                        <a:solidFill>
                          <a:schemeClr val="accent6">
                            <a:lumMod val="50000"/>
                          </a:schemeClr>
                        </a:solidFill>
                        <a:effectLst/>
                        <a:latin typeface="Montserrat" panose="00000500000000000000" pitchFamily="50" charset="0"/>
                      </a:endParaRPr>
                    </a:p>
                  </a:txBody>
                  <a:tcPr marL="8703" marR="8703" marT="8703" marB="0" anchor="ctr"/>
                </a:tc>
                <a:tc>
                  <a:txBody>
                    <a:bodyPr/>
                    <a:lstStyle/>
                    <a:p>
                      <a:pPr algn="l" fontAlgn="ctr">
                        <a:spcBef>
                          <a:spcPts val="0"/>
                        </a:spcBef>
                      </a:pPr>
                      <a:r>
                        <a:rPr lang="en-GB" sz="1100" u="none" strike="noStrike">
                          <a:solidFill>
                            <a:schemeClr val="accent6">
                              <a:lumMod val="50000"/>
                            </a:schemeClr>
                          </a:solidFill>
                          <a:effectLst/>
                        </a:rPr>
                        <a:t>Speaker</a:t>
                      </a:r>
                      <a:endParaRPr lang="en-GB" sz="1100" b="0" i="0" u="none" strike="noStrike">
                        <a:solidFill>
                          <a:schemeClr val="accent6">
                            <a:lumMod val="50000"/>
                          </a:schemeClr>
                        </a:solidFill>
                        <a:effectLst/>
                        <a:latin typeface="Montserrat" panose="00000500000000000000" pitchFamily="50" charset="0"/>
                      </a:endParaRPr>
                    </a:p>
                  </a:txBody>
                  <a:tcPr marL="8703" marR="8703" marT="8703" marB="0" anchor="ctr"/>
                </a:tc>
                <a:extLst>
                  <a:ext uri="{0D108BD9-81ED-4DB2-BD59-A6C34878D82A}">
                    <a16:rowId xmlns:a16="http://schemas.microsoft.com/office/drawing/2014/main" val="1412862970"/>
                  </a:ext>
                </a:extLst>
              </a:tr>
              <a:tr h="191972">
                <a:tc>
                  <a:txBody>
                    <a:bodyPr/>
                    <a:lstStyle/>
                    <a:p>
                      <a:pPr algn="l" fontAlgn="ctr">
                        <a:spcBef>
                          <a:spcPts val="0"/>
                        </a:spcBef>
                      </a:pPr>
                      <a:r>
                        <a:rPr lang="en-GB" sz="1100" u="none" strike="noStrike">
                          <a:solidFill>
                            <a:schemeClr val="accent6">
                              <a:lumMod val="50000"/>
                            </a:schemeClr>
                          </a:solidFill>
                          <a:effectLst/>
                        </a:rPr>
                        <a:t>6G India 2023 </a:t>
                      </a:r>
                      <a:endParaRPr lang="en-GB" sz="1100" b="0" i="0" u="none" strike="noStrike">
                        <a:solidFill>
                          <a:schemeClr val="accent6">
                            <a:lumMod val="50000"/>
                          </a:schemeClr>
                        </a:solidFill>
                        <a:effectLst/>
                        <a:latin typeface="Montserrat" panose="00000500000000000000" pitchFamily="50" charset="0"/>
                      </a:endParaRPr>
                    </a:p>
                  </a:txBody>
                  <a:tcPr marL="8703" marR="8703" marT="8703" marB="0" anchor="ctr"/>
                </a:tc>
                <a:tc>
                  <a:txBody>
                    <a:bodyPr/>
                    <a:lstStyle/>
                    <a:p>
                      <a:pPr algn="l" fontAlgn="ctr">
                        <a:spcBef>
                          <a:spcPts val="0"/>
                        </a:spcBef>
                      </a:pPr>
                      <a:r>
                        <a:rPr lang="en-GB" sz="1100" u="none" strike="noStrike">
                          <a:solidFill>
                            <a:schemeClr val="accent6">
                              <a:lumMod val="50000"/>
                            </a:schemeClr>
                          </a:solidFill>
                          <a:effectLst/>
                        </a:rPr>
                        <a:t>09/05/2023</a:t>
                      </a:r>
                      <a:endParaRPr lang="en-GB" sz="1100" b="0" i="0" u="none" strike="noStrike">
                        <a:solidFill>
                          <a:schemeClr val="accent6">
                            <a:lumMod val="50000"/>
                          </a:schemeClr>
                        </a:solidFill>
                        <a:effectLst/>
                        <a:latin typeface="Montserrat" panose="00000500000000000000" pitchFamily="50" charset="0"/>
                      </a:endParaRPr>
                    </a:p>
                  </a:txBody>
                  <a:tcPr marL="8703" marR="8703" marT="8703" marB="0" anchor="ctr"/>
                </a:tc>
                <a:tc>
                  <a:txBody>
                    <a:bodyPr/>
                    <a:lstStyle/>
                    <a:p>
                      <a:pPr algn="l" fontAlgn="ctr">
                        <a:spcBef>
                          <a:spcPts val="0"/>
                        </a:spcBef>
                      </a:pPr>
                      <a:r>
                        <a:rPr lang="en-GB" sz="1100" u="none" strike="noStrike">
                          <a:solidFill>
                            <a:schemeClr val="accent6">
                              <a:lumMod val="50000"/>
                            </a:schemeClr>
                          </a:solidFill>
                          <a:effectLst/>
                        </a:rPr>
                        <a:t>New Delhi</a:t>
                      </a:r>
                      <a:endParaRPr lang="en-GB" sz="1100" b="0" i="0" u="none" strike="noStrike">
                        <a:solidFill>
                          <a:schemeClr val="accent6">
                            <a:lumMod val="50000"/>
                          </a:schemeClr>
                        </a:solidFill>
                        <a:effectLst/>
                        <a:latin typeface="Montserrat" panose="00000500000000000000" pitchFamily="50" charset="0"/>
                      </a:endParaRPr>
                    </a:p>
                  </a:txBody>
                  <a:tcPr marL="8703" marR="8703" marT="8703" marB="0" anchor="ctr"/>
                </a:tc>
                <a:tc>
                  <a:txBody>
                    <a:bodyPr/>
                    <a:lstStyle/>
                    <a:p>
                      <a:pPr algn="l" fontAlgn="ctr">
                        <a:spcBef>
                          <a:spcPts val="0"/>
                        </a:spcBef>
                      </a:pPr>
                      <a:r>
                        <a:rPr lang="en-GB" sz="1100" u="none" strike="noStrike">
                          <a:solidFill>
                            <a:schemeClr val="accent6">
                              <a:lumMod val="50000"/>
                            </a:schemeClr>
                          </a:solidFill>
                          <a:effectLst/>
                        </a:rPr>
                        <a:t>Speaker </a:t>
                      </a:r>
                      <a:endParaRPr lang="en-GB" sz="1100" b="0" i="0" u="none" strike="noStrike">
                        <a:solidFill>
                          <a:schemeClr val="accent6">
                            <a:lumMod val="50000"/>
                          </a:schemeClr>
                        </a:solidFill>
                        <a:effectLst/>
                        <a:latin typeface="Montserrat" panose="00000500000000000000" pitchFamily="50" charset="0"/>
                      </a:endParaRPr>
                    </a:p>
                  </a:txBody>
                  <a:tcPr marL="8703" marR="8703" marT="8703" marB="0" anchor="ctr"/>
                </a:tc>
                <a:extLst>
                  <a:ext uri="{0D108BD9-81ED-4DB2-BD59-A6C34878D82A}">
                    <a16:rowId xmlns:a16="http://schemas.microsoft.com/office/drawing/2014/main" val="2765082225"/>
                  </a:ext>
                </a:extLst>
              </a:tr>
              <a:tr h="191972">
                <a:tc>
                  <a:txBody>
                    <a:bodyPr/>
                    <a:lstStyle/>
                    <a:p>
                      <a:pPr algn="l" fontAlgn="ctr">
                        <a:spcBef>
                          <a:spcPts val="0"/>
                        </a:spcBef>
                      </a:pPr>
                      <a:r>
                        <a:rPr lang="en-GB" sz="1100" u="none" strike="noStrike">
                          <a:solidFill>
                            <a:schemeClr val="accent6">
                              <a:lumMod val="50000"/>
                            </a:schemeClr>
                          </a:solidFill>
                          <a:effectLst/>
                        </a:rPr>
                        <a:t>The Big 5G Event</a:t>
                      </a:r>
                      <a:endParaRPr lang="en-GB" sz="1100" b="0" i="0" u="none" strike="noStrike">
                        <a:solidFill>
                          <a:schemeClr val="accent6">
                            <a:lumMod val="50000"/>
                          </a:schemeClr>
                        </a:solidFill>
                        <a:effectLst/>
                        <a:latin typeface="Montserrat" panose="00000500000000000000" pitchFamily="50" charset="0"/>
                      </a:endParaRPr>
                    </a:p>
                  </a:txBody>
                  <a:tcPr marL="8703" marR="8703" marT="8703" marB="0" anchor="ctr"/>
                </a:tc>
                <a:tc>
                  <a:txBody>
                    <a:bodyPr/>
                    <a:lstStyle/>
                    <a:p>
                      <a:pPr algn="l" fontAlgn="ctr">
                        <a:spcBef>
                          <a:spcPts val="0"/>
                        </a:spcBef>
                      </a:pPr>
                      <a:r>
                        <a:rPr lang="en-GB" sz="1100" u="none" strike="noStrike">
                          <a:solidFill>
                            <a:schemeClr val="accent6">
                              <a:lumMod val="50000"/>
                            </a:schemeClr>
                          </a:solidFill>
                          <a:effectLst/>
                        </a:rPr>
                        <a:t>15/05/2023</a:t>
                      </a:r>
                      <a:endParaRPr lang="en-GB" sz="1100" b="0" i="0" u="none" strike="noStrike">
                        <a:solidFill>
                          <a:schemeClr val="accent6">
                            <a:lumMod val="50000"/>
                          </a:schemeClr>
                        </a:solidFill>
                        <a:effectLst/>
                        <a:latin typeface="Montserrat" panose="00000500000000000000" pitchFamily="50" charset="0"/>
                      </a:endParaRPr>
                    </a:p>
                  </a:txBody>
                  <a:tcPr marL="8703" marR="8703" marT="8703" marB="0" anchor="ctr"/>
                </a:tc>
                <a:tc>
                  <a:txBody>
                    <a:bodyPr/>
                    <a:lstStyle/>
                    <a:p>
                      <a:pPr algn="l" fontAlgn="ctr">
                        <a:spcBef>
                          <a:spcPts val="0"/>
                        </a:spcBef>
                      </a:pPr>
                      <a:r>
                        <a:rPr lang="en-GB" sz="1100" u="none" strike="noStrike">
                          <a:solidFill>
                            <a:schemeClr val="accent6">
                              <a:lumMod val="50000"/>
                            </a:schemeClr>
                          </a:solidFill>
                          <a:effectLst/>
                        </a:rPr>
                        <a:t>Austin</a:t>
                      </a:r>
                      <a:endParaRPr lang="en-GB" sz="1100" b="0" i="0" u="none" strike="noStrike">
                        <a:solidFill>
                          <a:schemeClr val="accent6">
                            <a:lumMod val="50000"/>
                          </a:schemeClr>
                        </a:solidFill>
                        <a:effectLst/>
                        <a:latin typeface="Montserrat" panose="00000500000000000000" pitchFamily="50" charset="0"/>
                      </a:endParaRPr>
                    </a:p>
                  </a:txBody>
                  <a:tcPr marL="8703" marR="8703" marT="8703" marB="0" anchor="ctr"/>
                </a:tc>
                <a:tc>
                  <a:txBody>
                    <a:bodyPr/>
                    <a:lstStyle/>
                    <a:p>
                      <a:pPr algn="l" fontAlgn="ctr">
                        <a:spcBef>
                          <a:spcPts val="0"/>
                        </a:spcBef>
                      </a:pPr>
                      <a:r>
                        <a:rPr lang="en-GB" sz="1100" u="none" strike="noStrike">
                          <a:solidFill>
                            <a:schemeClr val="accent6">
                              <a:lumMod val="50000"/>
                            </a:schemeClr>
                          </a:solidFill>
                          <a:effectLst/>
                        </a:rPr>
                        <a:t>Endorsed</a:t>
                      </a:r>
                      <a:endParaRPr lang="en-GB" sz="1100" b="0" i="0" u="none" strike="noStrike">
                        <a:solidFill>
                          <a:schemeClr val="accent6">
                            <a:lumMod val="50000"/>
                          </a:schemeClr>
                        </a:solidFill>
                        <a:effectLst/>
                        <a:latin typeface="Montserrat" panose="00000500000000000000" pitchFamily="50" charset="0"/>
                      </a:endParaRPr>
                    </a:p>
                  </a:txBody>
                  <a:tcPr marL="8703" marR="8703" marT="8703" marB="0" anchor="ctr"/>
                </a:tc>
                <a:extLst>
                  <a:ext uri="{0D108BD9-81ED-4DB2-BD59-A6C34878D82A}">
                    <a16:rowId xmlns:a16="http://schemas.microsoft.com/office/drawing/2014/main" val="683870029"/>
                  </a:ext>
                </a:extLst>
              </a:tr>
              <a:tr h="191972">
                <a:tc>
                  <a:txBody>
                    <a:bodyPr/>
                    <a:lstStyle/>
                    <a:p>
                      <a:pPr algn="l" fontAlgn="ctr">
                        <a:spcBef>
                          <a:spcPts val="0"/>
                        </a:spcBef>
                      </a:pPr>
                      <a:r>
                        <a:rPr lang="en-GB" sz="1100" u="none" strike="noStrike" dirty="0">
                          <a:solidFill>
                            <a:schemeClr val="accent6">
                              <a:lumMod val="50000"/>
                            </a:schemeClr>
                          </a:solidFill>
                          <a:effectLst/>
                        </a:rPr>
                        <a:t>5G MENA</a:t>
                      </a:r>
                      <a:endParaRPr lang="en-GB" sz="1100" b="0" i="0" u="none" strike="noStrike" dirty="0">
                        <a:solidFill>
                          <a:schemeClr val="accent6">
                            <a:lumMod val="50000"/>
                          </a:schemeClr>
                        </a:solidFill>
                        <a:effectLst/>
                        <a:latin typeface="Montserrat" panose="00000500000000000000" pitchFamily="50" charset="0"/>
                      </a:endParaRPr>
                    </a:p>
                  </a:txBody>
                  <a:tcPr marL="8703" marR="8703" marT="8703" marB="0" anchor="ctr"/>
                </a:tc>
                <a:tc>
                  <a:txBody>
                    <a:bodyPr/>
                    <a:lstStyle/>
                    <a:p>
                      <a:pPr algn="l" fontAlgn="ctr">
                        <a:spcBef>
                          <a:spcPts val="0"/>
                        </a:spcBef>
                      </a:pPr>
                      <a:r>
                        <a:rPr lang="en-GB" sz="1100" u="none" strike="noStrike">
                          <a:solidFill>
                            <a:schemeClr val="accent6">
                              <a:lumMod val="50000"/>
                            </a:schemeClr>
                          </a:solidFill>
                          <a:effectLst/>
                        </a:rPr>
                        <a:t>23/05/2023</a:t>
                      </a:r>
                      <a:endParaRPr lang="en-GB" sz="1100" b="0" i="0" u="none" strike="noStrike">
                        <a:solidFill>
                          <a:schemeClr val="accent6">
                            <a:lumMod val="50000"/>
                          </a:schemeClr>
                        </a:solidFill>
                        <a:effectLst/>
                        <a:latin typeface="Montserrat" panose="00000500000000000000" pitchFamily="50" charset="0"/>
                      </a:endParaRPr>
                    </a:p>
                  </a:txBody>
                  <a:tcPr marL="8703" marR="8703" marT="8703" marB="0" anchor="ctr"/>
                </a:tc>
                <a:tc>
                  <a:txBody>
                    <a:bodyPr/>
                    <a:lstStyle/>
                    <a:p>
                      <a:pPr algn="l" fontAlgn="ctr">
                        <a:spcBef>
                          <a:spcPts val="0"/>
                        </a:spcBef>
                      </a:pPr>
                      <a:r>
                        <a:rPr lang="en-GB" sz="1100" u="none" strike="noStrike">
                          <a:solidFill>
                            <a:schemeClr val="accent6">
                              <a:lumMod val="50000"/>
                            </a:schemeClr>
                          </a:solidFill>
                          <a:effectLst/>
                        </a:rPr>
                        <a:t>Dubai</a:t>
                      </a:r>
                      <a:endParaRPr lang="en-GB" sz="1100" b="0" i="0" u="none" strike="noStrike">
                        <a:solidFill>
                          <a:schemeClr val="accent6">
                            <a:lumMod val="50000"/>
                          </a:schemeClr>
                        </a:solidFill>
                        <a:effectLst/>
                        <a:latin typeface="Montserrat" panose="00000500000000000000" pitchFamily="50" charset="0"/>
                      </a:endParaRPr>
                    </a:p>
                  </a:txBody>
                  <a:tcPr marL="8703" marR="8703" marT="8703" marB="0" anchor="ctr"/>
                </a:tc>
                <a:tc>
                  <a:txBody>
                    <a:bodyPr/>
                    <a:lstStyle/>
                    <a:p>
                      <a:pPr algn="l" fontAlgn="ctr">
                        <a:spcBef>
                          <a:spcPts val="0"/>
                        </a:spcBef>
                      </a:pPr>
                      <a:r>
                        <a:rPr lang="en-GB" sz="1100" u="none" strike="noStrike">
                          <a:solidFill>
                            <a:schemeClr val="accent6">
                              <a:lumMod val="50000"/>
                            </a:schemeClr>
                          </a:solidFill>
                          <a:effectLst/>
                        </a:rPr>
                        <a:t>Endorsed</a:t>
                      </a:r>
                      <a:endParaRPr lang="en-GB" sz="1100" b="0" i="0" u="none" strike="noStrike">
                        <a:solidFill>
                          <a:schemeClr val="accent6">
                            <a:lumMod val="50000"/>
                          </a:schemeClr>
                        </a:solidFill>
                        <a:effectLst/>
                        <a:latin typeface="Montserrat" panose="00000500000000000000" pitchFamily="50" charset="0"/>
                      </a:endParaRPr>
                    </a:p>
                  </a:txBody>
                  <a:tcPr marL="8703" marR="8703" marT="8703" marB="0" anchor="ctr"/>
                </a:tc>
                <a:extLst>
                  <a:ext uri="{0D108BD9-81ED-4DB2-BD59-A6C34878D82A}">
                    <a16:rowId xmlns:a16="http://schemas.microsoft.com/office/drawing/2014/main" val="3250048931"/>
                  </a:ext>
                </a:extLst>
              </a:tr>
              <a:tr h="383943">
                <a:tc>
                  <a:txBody>
                    <a:bodyPr/>
                    <a:lstStyle/>
                    <a:p>
                      <a:pPr algn="l" fontAlgn="ctr">
                        <a:spcBef>
                          <a:spcPts val="0"/>
                        </a:spcBef>
                      </a:pPr>
                      <a:r>
                        <a:rPr lang="en-GB" sz="1100" u="none" strike="noStrike" dirty="0">
                          <a:solidFill>
                            <a:schemeClr val="accent6">
                              <a:lumMod val="50000"/>
                            </a:schemeClr>
                          </a:solidFill>
                          <a:effectLst/>
                        </a:rPr>
                        <a:t>CCW 2023</a:t>
                      </a:r>
                      <a:endParaRPr lang="en-GB" sz="1100" b="0" i="0" u="none" strike="noStrike" dirty="0">
                        <a:solidFill>
                          <a:schemeClr val="accent6">
                            <a:lumMod val="50000"/>
                          </a:schemeClr>
                        </a:solidFill>
                        <a:effectLst/>
                        <a:latin typeface="Montserrat" panose="00000500000000000000" pitchFamily="50" charset="0"/>
                      </a:endParaRPr>
                    </a:p>
                  </a:txBody>
                  <a:tcPr marL="8703" marR="8703" marT="8703" marB="0" anchor="ctr"/>
                </a:tc>
                <a:tc>
                  <a:txBody>
                    <a:bodyPr/>
                    <a:lstStyle/>
                    <a:p>
                      <a:pPr algn="l" fontAlgn="ctr">
                        <a:spcBef>
                          <a:spcPts val="0"/>
                        </a:spcBef>
                      </a:pPr>
                      <a:r>
                        <a:rPr lang="en-GB" sz="1100" u="none" strike="noStrike" dirty="0">
                          <a:solidFill>
                            <a:schemeClr val="accent6">
                              <a:lumMod val="50000"/>
                            </a:schemeClr>
                          </a:solidFill>
                          <a:effectLst/>
                        </a:rPr>
                        <a:t>23/05/2023</a:t>
                      </a:r>
                      <a:endParaRPr lang="en-GB" sz="1100" b="0" i="0" u="none" strike="noStrike" dirty="0">
                        <a:solidFill>
                          <a:schemeClr val="accent6">
                            <a:lumMod val="50000"/>
                          </a:schemeClr>
                        </a:solidFill>
                        <a:effectLst/>
                        <a:latin typeface="Montserrat" panose="00000500000000000000" pitchFamily="50" charset="0"/>
                      </a:endParaRPr>
                    </a:p>
                  </a:txBody>
                  <a:tcPr marL="8703" marR="8703" marT="8703" marB="0" anchor="ctr"/>
                </a:tc>
                <a:tc>
                  <a:txBody>
                    <a:bodyPr/>
                    <a:lstStyle/>
                    <a:p>
                      <a:pPr algn="l" fontAlgn="ctr">
                        <a:spcBef>
                          <a:spcPts val="0"/>
                        </a:spcBef>
                      </a:pPr>
                      <a:r>
                        <a:rPr lang="en-GB" sz="1100" u="none" strike="noStrike">
                          <a:solidFill>
                            <a:schemeClr val="accent6">
                              <a:lumMod val="50000"/>
                            </a:schemeClr>
                          </a:solidFill>
                          <a:effectLst/>
                        </a:rPr>
                        <a:t>Helsinki</a:t>
                      </a:r>
                      <a:endParaRPr lang="en-GB" sz="1100" b="0" i="0" u="none" strike="noStrike">
                        <a:solidFill>
                          <a:schemeClr val="accent6">
                            <a:lumMod val="50000"/>
                          </a:schemeClr>
                        </a:solidFill>
                        <a:effectLst/>
                        <a:latin typeface="Montserrat" panose="00000500000000000000" pitchFamily="50" charset="0"/>
                      </a:endParaRPr>
                    </a:p>
                  </a:txBody>
                  <a:tcPr marL="8703" marR="8703" marT="8703" marB="0" anchor="ctr"/>
                </a:tc>
                <a:tc>
                  <a:txBody>
                    <a:bodyPr/>
                    <a:lstStyle/>
                    <a:p>
                      <a:pPr algn="l" fontAlgn="ctr">
                        <a:spcBef>
                          <a:spcPts val="0"/>
                        </a:spcBef>
                      </a:pPr>
                      <a:r>
                        <a:rPr lang="en-GB" sz="1100" u="none" strike="noStrike">
                          <a:solidFill>
                            <a:schemeClr val="accent6">
                              <a:lumMod val="50000"/>
                            </a:schemeClr>
                          </a:solidFill>
                          <a:effectLst/>
                        </a:rPr>
                        <a:t>Endorsed, Speaker, Stand</a:t>
                      </a:r>
                      <a:endParaRPr lang="en-GB" sz="1100" b="0" i="0" u="none" strike="noStrike">
                        <a:solidFill>
                          <a:schemeClr val="accent6">
                            <a:lumMod val="50000"/>
                          </a:schemeClr>
                        </a:solidFill>
                        <a:effectLst/>
                        <a:latin typeface="Montserrat" panose="00000500000000000000" pitchFamily="50" charset="0"/>
                      </a:endParaRPr>
                    </a:p>
                  </a:txBody>
                  <a:tcPr marL="8703" marR="8703" marT="8703" marB="0" anchor="ctr"/>
                </a:tc>
                <a:extLst>
                  <a:ext uri="{0D108BD9-81ED-4DB2-BD59-A6C34878D82A}">
                    <a16:rowId xmlns:a16="http://schemas.microsoft.com/office/drawing/2014/main" val="709412161"/>
                  </a:ext>
                </a:extLst>
              </a:tr>
              <a:tr h="383943">
                <a:tc>
                  <a:txBody>
                    <a:bodyPr/>
                    <a:lstStyle/>
                    <a:p>
                      <a:pPr algn="l" fontAlgn="ctr">
                        <a:spcBef>
                          <a:spcPts val="0"/>
                        </a:spcBef>
                      </a:pPr>
                      <a:r>
                        <a:rPr lang="en-GB" sz="1100" u="none" strike="noStrike">
                          <a:solidFill>
                            <a:schemeClr val="accent6">
                              <a:lumMod val="50000"/>
                            </a:schemeClr>
                          </a:solidFill>
                          <a:effectLst/>
                        </a:rPr>
                        <a:t>ATSC Board Strategy Retreat</a:t>
                      </a:r>
                      <a:endParaRPr lang="en-GB" sz="1100" b="0" i="0" u="none" strike="noStrike">
                        <a:solidFill>
                          <a:schemeClr val="accent6">
                            <a:lumMod val="50000"/>
                          </a:schemeClr>
                        </a:solidFill>
                        <a:effectLst/>
                        <a:latin typeface="Montserrat" panose="00000500000000000000" pitchFamily="50" charset="0"/>
                      </a:endParaRPr>
                    </a:p>
                  </a:txBody>
                  <a:tcPr marL="8703" marR="8703" marT="8703" marB="0" anchor="ctr"/>
                </a:tc>
                <a:tc>
                  <a:txBody>
                    <a:bodyPr/>
                    <a:lstStyle/>
                    <a:p>
                      <a:pPr algn="l" fontAlgn="ctr">
                        <a:spcBef>
                          <a:spcPts val="0"/>
                        </a:spcBef>
                      </a:pPr>
                      <a:r>
                        <a:rPr lang="en-GB" sz="1100" u="none" strike="noStrike">
                          <a:solidFill>
                            <a:schemeClr val="accent6">
                              <a:lumMod val="50000"/>
                            </a:schemeClr>
                          </a:solidFill>
                          <a:effectLst/>
                        </a:rPr>
                        <a:t>29/08/2023</a:t>
                      </a:r>
                      <a:endParaRPr lang="en-GB" sz="1100" b="0" i="0" u="none" strike="noStrike">
                        <a:solidFill>
                          <a:schemeClr val="accent6">
                            <a:lumMod val="50000"/>
                          </a:schemeClr>
                        </a:solidFill>
                        <a:effectLst/>
                        <a:latin typeface="Montserrat" panose="00000500000000000000" pitchFamily="50" charset="0"/>
                      </a:endParaRPr>
                    </a:p>
                  </a:txBody>
                  <a:tcPr marL="8703" marR="8703" marT="8703" marB="0" anchor="ctr"/>
                </a:tc>
                <a:tc>
                  <a:txBody>
                    <a:bodyPr/>
                    <a:lstStyle/>
                    <a:p>
                      <a:pPr algn="l" fontAlgn="ctr">
                        <a:spcBef>
                          <a:spcPts val="0"/>
                        </a:spcBef>
                      </a:pPr>
                      <a:r>
                        <a:rPr lang="en-GB" sz="1100" u="none" strike="noStrike">
                          <a:solidFill>
                            <a:schemeClr val="accent6">
                              <a:lumMod val="50000"/>
                            </a:schemeClr>
                          </a:solidFill>
                          <a:effectLst/>
                        </a:rPr>
                        <a:t>Raleigh, NC</a:t>
                      </a:r>
                      <a:endParaRPr lang="en-GB" sz="1100" b="0" i="0" u="none" strike="noStrike">
                        <a:solidFill>
                          <a:schemeClr val="accent6">
                            <a:lumMod val="50000"/>
                          </a:schemeClr>
                        </a:solidFill>
                        <a:effectLst/>
                        <a:latin typeface="Montserrat" panose="00000500000000000000" pitchFamily="50" charset="0"/>
                      </a:endParaRPr>
                    </a:p>
                  </a:txBody>
                  <a:tcPr marL="8703" marR="8703" marT="8703" marB="0" anchor="ctr"/>
                </a:tc>
                <a:tc>
                  <a:txBody>
                    <a:bodyPr/>
                    <a:lstStyle/>
                    <a:p>
                      <a:pPr algn="l" fontAlgn="ctr">
                        <a:spcBef>
                          <a:spcPts val="0"/>
                        </a:spcBef>
                      </a:pPr>
                      <a:r>
                        <a:rPr lang="en-GB" sz="1100" u="none" strike="noStrike">
                          <a:solidFill>
                            <a:schemeClr val="accent6">
                              <a:lumMod val="50000"/>
                            </a:schemeClr>
                          </a:solidFill>
                          <a:effectLst/>
                        </a:rPr>
                        <a:t>Speaker (Remote)</a:t>
                      </a:r>
                      <a:endParaRPr lang="en-GB" sz="1100" b="0" i="0" u="none" strike="noStrike">
                        <a:solidFill>
                          <a:schemeClr val="accent6">
                            <a:lumMod val="50000"/>
                          </a:schemeClr>
                        </a:solidFill>
                        <a:effectLst/>
                        <a:latin typeface="Montserrat" panose="00000500000000000000" pitchFamily="50" charset="0"/>
                      </a:endParaRPr>
                    </a:p>
                  </a:txBody>
                  <a:tcPr marL="8703" marR="8703" marT="8703" marB="0" anchor="ctr"/>
                </a:tc>
                <a:extLst>
                  <a:ext uri="{0D108BD9-81ED-4DB2-BD59-A6C34878D82A}">
                    <a16:rowId xmlns:a16="http://schemas.microsoft.com/office/drawing/2014/main" val="3876405254"/>
                  </a:ext>
                </a:extLst>
              </a:tr>
              <a:tr h="191972">
                <a:tc>
                  <a:txBody>
                    <a:bodyPr/>
                    <a:lstStyle/>
                    <a:p>
                      <a:pPr algn="l" fontAlgn="ctr">
                        <a:spcBef>
                          <a:spcPts val="0"/>
                        </a:spcBef>
                      </a:pPr>
                      <a:r>
                        <a:rPr lang="en-GB" sz="1100" u="none" strike="noStrike">
                          <a:solidFill>
                            <a:schemeClr val="accent6">
                              <a:lumMod val="50000"/>
                            </a:schemeClr>
                          </a:solidFill>
                          <a:effectLst/>
                        </a:rPr>
                        <a:t>NetworkX - 5G World</a:t>
                      </a:r>
                      <a:endParaRPr lang="en-GB" sz="1100" b="0" i="0" u="none" strike="noStrike">
                        <a:solidFill>
                          <a:schemeClr val="accent6">
                            <a:lumMod val="50000"/>
                          </a:schemeClr>
                        </a:solidFill>
                        <a:effectLst/>
                        <a:latin typeface="Montserrat" panose="00000500000000000000" pitchFamily="50" charset="0"/>
                      </a:endParaRPr>
                    </a:p>
                  </a:txBody>
                  <a:tcPr marL="8703" marR="8703" marT="8703" marB="0" anchor="ctr"/>
                </a:tc>
                <a:tc>
                  <a:txBody>
                    <a:bodyPr/>
                    <a:lstStyle/>
                    <a:p>
                      <a:pPr algn="l" fontAlgn="ctr">
                        <a:spcBef>
                          <a:spcPts val="0"/>
                        </a:spcBef>
                      </a:pPr>
                      <a:r>
                        <a:rPr lang="en-GB" sz="1100" u="none" strike="noStrike">
                          <a:solidFill>
                            <a:schemeClr val="accent6">
                              <a:lumMod val="50000"/>
                            </a:schemeClr>
                          </a:solidFill>
                          <a:effectLst/>
                        </a:rPr>
                        <a:t>24/10/2023</a:t>
                      </a:r>
                      <a:endParaRPr lang="en-GB" sz="1100" b="0" i="0" u="none" strike="noStrike">
                        <a:solidFill>
                          <a:schemeClr val="accent6">
                            <a:lumMod val="50000"/>
                          </a:schemeClr>
                        </a:solidFill>
                        <a:effectLst/>
                        <a:latin typeface="Montserrat" panose="00000500000000000000" pitchFamily="50" charset="0"/>
                      </a:endParaRPr>
                    </a:p>
                  </a:txBody>
                  <a:tcPr marL="8703" marR="8703" marT="8703" marB="0" anchor="ctr"/>
                </a:tc>
                <a:tc>
                  <a:txBody>
                    <a:bodyPr/>
                    <a:lstStyle/>
                    <a:p>
                      <a:pPr algn="l" fontAlgn="ctr">
                        <a:spcBef>
                          <a:spcPts val="0"/>
                        </a:spcBef>
                      </a:pPr>
                      <a:r>
                        <a:rPr lang="en-GB" sz="1100" u="none" strike="noStrike">
                          <a:solidFill>
                            <a:schemeClr val="accent6">
                              <a:lumMod val="50000"/>
                            </a:schemeClr>
                          </a:solidFill>
                          <a:effectLst/>
                        </a:rPr>
                        <a:t>Paris</a:t>
                      </a:r>
                      <a:endParaRPr lang="en-GB" sz="1100" b="0" i="0" u="none" strike="noStrike">
                        <a:solidFill>
                          <a:schemeClr val="accent6">
                            <a:lumMod val="50000"/>
                          </a:schemeClr>
                        </a:solidFill>
                        <a:effectLst/>
                        <a:latin typeface="Montserrat" panose="00000500000000000000" pitchFamily="50" charset="0"/>
                      </a:endParaRPr>
                    </a:p>
                  </a:txBody>
                  <a:tcPr marL="8703" marR="8703" marT="8703" marB="0" anchor="ctr"/>
                </a:tc>
                <a:tc>
                  <a:txBody>
                    <a:bodyPr/>
                    <a:lstStyle/>
                    <a:p>
                      <a:pPr algn="l" fontAlgn="ctr">
                        <a:spcBef>
                          <a:spcPts val="0"/>
                        </a:spcBef>
                      </a:pPr>
                      <a:r>
                        <a:rPr lang="en-GB" sz="1100" u="none" strike="noStrike">
                          <a:solidFill>
                            <a:schemeClr val="accent6">
                              <a:lumMod val="50000"/>
                            </a:schemeClr>
                          </a:solidFill>
                          <a:effectLst/>
                        </a:rPr>
                        <a:t>Endorsed</a:t>
                      </a:r>
                      <a:endParaRPr lang="en-GB" sz="1100" b="0" i="0" u="none" strike="noStrike">
                        <a:solidFill>
                          <a:schemeClr val="accent6">
                            <a:lumMod val="50000"/>
                          </a:schemeClr>
                        </a:solidFill>
                        <a:effectLst/>
                        <a:latin typeface="Montserrat" panose="00000500000000000000" pitchFamily="50" charset="0"/>
                      </a:endParaRPr>
                    </a:p>
                  </a:txBody>
                  <a:tcPr marL="8703" marR="8703" marT="8703" marB="0" anchor="ctr"/>
                </a:tc>
                <a:extLst>
                  <a:ext uri="{0D108BD9-81ED-4DB2-BD59-A6C34878D82A}">
                    <a16:rowId xmlns:a16="http://schemas.microsoft.com/office/drawing/2014/main" val="3664515622"/>
                  </a:ext>
                </a:extLst>
              </a:tr>
              <a:tr h="191972">
                <a:tc>
                  <a:txBody>
                    <a:bodyPr/>
                    <a:lstStyle/>
                    <a:p>
                      <a:pPr algn="l" fontAlgn="ctr">
                        <a:spcBef>
                          <a:spcPts val="0"/>
                        </a:spcBef>
                      </a:pPr>
                      <a:r>
                        <a:rPr lang="en-GB" sz="1100" u="none" strike="noStrike" dirty="0">
                          <a:solidFill>
                            <a:schemeClr val="accent6">
                              <a:lumMod val="50000"/>
                            </a:schemeClr>
                          </a:solidFill>
                          <a:effectLst/>
                        </a:rPr>
                        <a:t>Industrial 5G Forum</a:t>
                      </a:r>
                      <a:endParaRPr lang="en-GB" sz="1100" b="0" i="0" u="none" strike="noStrike" dirty="0">
                        <a:solidFill>
                          <a:schemeClr val="accent6">
                            <a:lumMod val="50000"/>
                          </a:schemeClr>
                        </a:solidFill>
                        <a:effectLst/>
                        <a:latin typeface="Montserrat" panose="00000500000000000000" pitchFamily="50" charset="0"/>
                      </a:endParaRPr>
                    </a:p>
                  </a:txBody>
                  <a:tcPr marL="8703" marR="8703" marT="8703" marB="0" anchor="ctr"/>
                </a:tc>
                <a:tc>
                  <a:txBody>
                    <a:bodyPr/>
                    <a:lstStyle/>
                    <a:p>
                      <a:pPr algn="l" fontAlgn="ctr">
                        <a:spcBef>
                          <a:spcPts val="0"/>
                        </a:spcBef>
                      </a:pPr>
                      <a:r>
                        <a:rPr lang="en-GB" sz="1100" u="none" strike="noStrike">
                          <a:solidFill>
                            <a:schemeClr val="accent6">
                              <a:lumMod val="50000"/>
                            </a:schemeClr>
                          </a:solidFill>
                          <a:effectLst/>
                        </a:rPr>
                        <a:t>07/11/2023</a:t>
                      </a:r>
                      <a:endParaRPr lang="en-GB" sz="1100" b="0" i="0" u="none" strike="noStrike">
                        <a:solidFill>
                          <a:schemeClr val="accent6">
                            <a:lumMod val="50000"/>
                          </a:schemeClr>
                        </a:solidFill>
                        <a:effectLst/>
                        <a:latin typeface="Montserrat" panose="00000500000000000000" pitchFamily="50" charset="0"/>
                      </a:endParaRPr>
                    </a:p>
                  </a:txBody>
                  <a:tcPr marL="8703" marR="8703" marT="8703" marB="0" anchor="ctr"/>
                </a:tc>
                <a:tc>
                  <a:txBody>
                    <a:bodyPr/>
                    <a:lstStyle/>
                    <a:p>
                      <a:pPr algn="l" fontAlgn="ctr">
                        <a:spcBef>
                          <a:spcPts val="0"/>
                        </a:spcBef>
                      </a:pPr>
                      <a:r>
                        <a:rPr lang="en-GB" sz="1100" u="none" strike="noStrike">
                          <a:solidFill>
                            <a:schemeClr val="accent6">
                              <a:lumMod val="50000"/>
                            </a:schemeClr>
                          </a:solidFill>
                          <a:effectLst/>
                        </a:rPr>
                        <a:t>Online</a:t>
                      </a:r>
                      <a:endParaRPr lang="en-GB" sz="1100" b="0" i="0" u="none" strike="noStrike">
                        <a:solidFill>
                          <a:schemeClr val="accent6">
                            <a:lumMod val="50000"/>
                          </a:schemeClr>
                        </a:solidFill>
                        <a:effectLst/>
                        <a:latin typeface="Montserrat" panose="00000500000000000000" pitchFamily="50" charset="0"/>
                      </a:endParaRPr>
                    </a:p>
                  </a:txBody>
                  <a:tcPr marL="8703" marR="8703" marT="8703" marB="0" anchor="ctr"/>
                </a:tc>
                <a:tc>
                  <a:txBody>
                    <a:bodyPr/>
                    <a:lstStyle/>
                    <a:p>
                      <a:pPr algn="l" fontAlgn="ctr">
                        <a:spcBef>
                          <a:spcPts val="0"/>
                        </a:spcBef>
                      </a:pPr>
                      <a:r>
                        <a:rPr lang="en-GB" sz="1100" u="none" strike="noStrike">
                          <a:solidFill>
                            <a:schemeClr val="accent6">
                              <a:lumMod val="50000"/>
                            </a:schemeClr>
                          </a:solidFill>
                          <a:effectLst/>
                        </a:rPr>
                        <a:t>Speaker</a:t>
                      </a:r>
                      <a:endParaRPr lang="en-GB" sz="1100" b="0" i="0" u="none" strike="noStrike">
                        <a:solidFill>
                          <a:schemeClr val="accent6">
                            <a:lumMod val="50000"/>
                          </a:schemeClr>
                        </a:solidFill>
                        <a:effectLst/>
                        <a:latin typeface="Montserrat" panose="00000500000000000000" pitchFamily="50" charset="0"/>
                      </a:endParaRPr>
                    </a:p>
                  </a:txBody>
                  <a:tcPr marL="8703" marR="8703" marT="8703" marB="0" anchor="ctr"/>
                </a:tc>
                <a:extLst>
                  <a:ext uri="{0D108BD9-81ED-4DB2-BD59-A6C34878D82A}">
                    <a16:rowId xmlns:a16="http://schemas.microsoft.com/office/drawing/2014/main" val="412806746"/>
                  </a:ext>
                </a:extLst>
              </a:tr>
              <a:tr h="575915">
                <a:tc>
                  <a:txBody>
                    <a:bodyPr/>
                    <a:lstStyle/>
                    <a:p>
                      <a:pPr algn="l" fontAlgn="ctr">
                        <a:spcBef>
                          <a:spcPts val="0"/>
                        </a:spcBef>
                      </a:pPr>
                      <a:r>
                        <a:rPr lang="en-GB" sz="1100" u="none" strike="noStrike" dirty="0">
                          <a:solidFill>
                            <a:schemeClr val="accent6">
                              <a:lumMod val="50000"/>
                            </a:schemeClr>
                          </a:solidFill>
                          <a:effectLst/>
                        </a:rPr>
                        <a:t>IEC </a:t>
                      </a:r>
                      <a:r>
                        <a:rPr lang="en-GB" sz="1100" u="none" strike="noStrike" dirty="0" err="1">
                          <a:solidFill>
                            <a:schemeClr val="accent6">
                              <a:lumMod val="50000"/>
                            </a:schemeClr>
                          </a:solidFill>
                          <a:effectLst/>
                        </a:rPr>
                        <a:t>SyC</a:t>
                      </a:r>
                      <a:r>
                        <a:rPr lang="en-GB" sz="1100" u="none" strike="noStrike" dirty="0">
                          <a:solidFill>
                            <a:schemeClr val="accent6">
                              <a:lumMod val="50000"/>
                            </a:schemeClr>
                          </a:solidFill>
                          <a:effectLst/>
                        </a:rPr>
                        <a:t> Smart Manufacturing Open Forum Workshop</a:t>
                      </a:r>
                      <a:endParaRPr lang="en-GB" sz="1100" b="0" i="0" u="none" strike="noStrike" dirty="0">
                        <a:solidFill>
                          <a:schemeClr val="accent6">
                            <a:lumMod val="50000"/>
                          </a:schemeClr>
                        </a:solidFill>
                        <a:effectLst/>
                        <a:latin typeface="Montserrat" panose="00000500000000000000" pitchFamily="50" charset="0"/>
                      </a:endParaRPr>
                    </a:p>
                  </a:txBody>
                  <a:tcPr marL="8703" marR="8703" marT="8703" marB="0" anchor="ctr"/>
                </a:tc>
                <a:tc>
                  <a:txBody>
                    <a:bodyPr/>
                    <a:lstStyle/>
                    <a:p>
                      <a:pPr algn="l" fontAlgn="ctr">
                        <a:spcBef>
                          <a:spcPts val="0"/>
                        </a:spcBef>
                      </a:pPr>
                      <a:r>
                        <a:rPr lang="en-GB" sz="1100" u="none" strike="noStrike">
                          <a:solidFill>
                            <a:schemeClr val="accent6">
                              <a:lumMod val="50000"/>
                            </a:schemeClr>
                          </a:solidFill>
                          <a:effectLst/>
                        </a:rPr>
                        <a:t>21/11/2023</a:t>
                      </a:r>
                      <a:endParaRPr lang="en-GB" sz="1100" b="0" i="0" u="none" strike="noStrike">
                        <a:solidFill>
                          <a:schemeClr val="accent6">
                            <a:lumMod val="50000"/>
                          </a:schemeClr>
                        </a:solidFill>
                        <a:effectLst/>
                        <a:latin typeface="Montserrat" panose="00000500000000000000" pitchFamily="50" charset="0"/>
                      </a:endParaRPr>
                    </a:p>
                  </a:txBody>
                  <a:tcPr marL="8703" marR="8703" marT="8703" marB="0" anchor="ctr"/>
                </a:tc>
                <a:tc>
                  <a:txBody>
                    <a:bodyPr/>
                    <a:lstStyle/>
                    <a:p>
                      <a:pPr algn="l" fontAlgn="ctr">
                        <a:spcBef>
                          <a:spcPts val="0"/>
                        </a:spcBef>
                      </a:pPr>
                      <a:r>
                        <a:rPr lang="en-GB" sz="1100" u="none" strike="noStrike" dirty="0">
                          <a:solidFill>
                            <a:schemeClr val="accent6">
                              <a:lumMod val="50000"/>
                            </a:schemeClr>
                          </a:solidFill>
                          <a:effectLst/>
                        </a:rPr>
                        <a:t>Remote </a:t>
                      </a:r>
                      <a:endParaRPr lang="en-GB" sz="1100" b="0" i="0" u="none" strike="noStrike" dirty="0">
                        <a:solidFill>
                          <a:schemeClr val="accent6">
                            <a:lumMod val="50000"/>
                          </a:schemeClr>
                        </a:solidFill>
                        <a:effectLst/>
                        <a:latin typeface="Montserrat" panose="00000500000000000000" pitchFamily="50" charset="0"/>
                      </a:endParaRPr>
                    </a:p>
                  </a:txBody>
                  <a:tcPr marL="8703" marR="8703" marT="8703" marB="0" anchor="ctr"/>
                </a:tc>
                <a:tc>
                  <a:txBody>
                    <a:bodyPr/>
                    <a:lstStyle/>
                    <a:p>
                      <a:pPr algn="l" fontAlgn="ctr">
                        <a:spcBef>
                          <a:spcPts val="0"/>
                        </a:spcBef>
                      </a:pPr>
                      <a:r>
                        <a:rPr lang="en-GB" sz="1100" u="none" strike="noStrike">
                          <a:solidFill>
                            <a:schemeClr val="accent6">
                              <a:lumMod val="50000"/>
                            </a:schemeClr>
                          </a:solidFill>
                          <a:effectLst/>
                        </a:rPr>
                        <a:t>Speaker</a:t>
                      </a:r>
                      <a:endParaRPr lang="en-GB" sz="1100" b="0" i="0" u="none" strike="noStrike">
                        <a:solidFill>
                          <a:schemeClr val="accent6">
                            <a:lumMod val="50000"/>
                          </a:schemeClr>
                        </a:solidFill>
                        <a:effectLst/>
                        <a:latin typeface="Montserrat" panose="00000500000000000000" pitchFamily="50" charset="0"/>
                      </a:endParaRPr>
                    </a:p>
                  </a:txBody>
                  <a:tcPr marL="8703" marR="8703" marT="8703" marB="0" anchor="ctr"/>
                </a:tc>
                <a:extLst>
                  <a:ext uri="{0D108BD9-81ED-4DB2-BD59-A6C34878D82A}">
                    <a16:rowId xmlns:a16="http://schemas.microsoft.com/office/drawing/2014/main" val="4048528504"/>
                  </a:ext>
                </a:extLst>
              </a:tr>
              <a:tr h="383943">
                <a:tc>
                  <a:txBody>
                    <a:bodyPr/>
                    <a:lstStyle/>
                    <a:p>
                      <a:pPr algn="l" fontAlgn="ctr">
                        <a:spcBef>
                          <a:spcPts val="0"/>
                        </a:spcBef>
                      </a:pPr>
                      <a:r>
                        <a:rPr lang="en-GB" sz="1100" u="none" strike="noStrike">
                          <a:solidFill>
                            <a:schemeClr val="accent6">
                              <a:lumMod val="50000"/>
                            </a:schemeClr>
                          </a:solidFill>
                          <a:effectLst/>
                        </a:rPr>
                        <a:t>ETSI AI CONFERENCE 2024</a:t>
                      </a:r>
                      <a:endParaRPr lang="en-GB" sz="1100" b="0" i="0" u="none" strike="noStrike">
                        <a:solidFill>
                          <a:schemeClr val="accent6">
                            <a:lumMod val="50000"/>
                          </a:schemeClr>
                        </a:solidFill>
                        <a:effectLst/>
                        <a:latin typeface="Montserrat" panose="00000500000000000000" pitchFamily="50" charset="0"/>
                      </a:endParaRPr>
                    </a:p>
                  </a:txBody>
                  <a:tcPr marL="8703" marR="8703" marT="8703" marB="0" anchor="ctr"/>
                </a:tc>
                <a:tc>
                  <a:txBody>
                    <a:bodyPr/>
                    <a:lstStyle/>
                    <a:p>
                      <a:pPr algn="l" fontAlgn="ctr">
                        <a:spcBef>
                          <a:spcPts val="0"/>
                        </a:spcBef>
                      </a:pPr>
                      <a:r>
                        <a:rPr lang="en-GB" sz="1100" u="none" strike="noStrike">
                          <a:solidFill>
                            <a:schemeClr val="accent6">
                              <a:lumMod val="50000"/>
                            </a:schemeClr>
                          </a:solidFill>
                          <a:effectLst/>
                        </a:rPr>
                        <a:t>05/02/2024</a:t>
                      </a:r>
                      <a:endParaRPr lang="en-GB" sz="1100" b="0" i="0" u="none" strike="noStrike">
                        <a:solidFill>
                          <a:schemeClr val="accent6">
                            <a:lumMod val="50000"/>
                          </a:schemeClr>
                        </a:solidFill>
                        <a:effectLst/>
                        <a:latin typeface="Montserrat" panose="00000500000000000000" pitchFamily="50" charset="0"/>
                      </a:endParaRPr>
                    </a:p>
                  </a:txBody>
                  <a:tcPr marL="8703" marR="8703" marT="8703" marB="0" anchor="ctr"/>
                </a:tc>
                <a:tc>
                  <a:txBody>
                    <a:bodyPr/>
                    <a:lstStyle/>
                    <a:p>
                      <a:pPr algn="l" fontAlgn="ctr">
                        <a:spcBef>
                          <a:spcPts val="0"/>
                        </a:spcBef>
                      </a:pPr>
                      <a:r>
                        <a:rPr lang="en-GB" sz="1100" u="none" strike="noStrike">
                          <a:solidFill>
                            <a:schemeClr val="accent6">
                              <a:lumMod val="50000"/>
                            </a:schemeClr>
                          </a:solidFill>
                          <a:effectLst/>
                        </a:rPr>
                        <a:t>Sophia Antipolis</a:t>
                      </a:r>
                      <a:endParaRPr lang="en-GB" sz="1100" b="0" i="0" u="none" strike="noStrike">
                        <a:solidFill>
                          <a:schemeClr val="accent6">
                            <a:lumMod val="50000"/>
                          </a:schemeClr>
                        </a:solidFill>
                        <a:effectLst/>
                        <a:latin typeface="Montserrat" panose="00000500000000000000" pitchFamily="50" charset="0"/>
                      </a:endParaRPr>
                    </a:p>
                  </a:txBody>
                  <a:tcPr marL="8703" marR="8703" marT="8703" marB="0" anchor="ctr"/>
                </a:tc>
                <a:tc>
                  <a:txBody>
                    <a:bodyPr/>
                    <a:lstStyle/>
                    <a:p>
                      <a:pPr algn="l" fontAlgn="ctr">
                        <a:spcBef>
                          <a:spcPts val="0"/>
                        </a:spcBef>
                      </a:pPr>
                      <a:r>
                        <a:rPr lang="en-GB" sz="1100" u="none" strike="noStrike">
                          <a:solidFill>
                            <a:schemeClr val="accent6">
                              <a:lumMod val="50000"/>
                            </a:schemeClr>
                          </a:solidFill>
                          <a:effectLst/>
                        </a:rPr>
                        <a:t>Speaker</a:t>
                      </a:r>
                      <a:endParaRPr lang="en-GB" sz="1100" b="0" i="0" u="none" strike="noStrike">
                        <a:solidFill>
                          <a:schemeClr val="accent6">
                            <a:lumMod val="50000"/>
                          </a:schemeClr>
                        </a:solidFill>
                        <a:effectLst/>
                        <a:latin typeface="Montserrat" panose="00000500000000000000" pitchFamily="50" charset="0"/>
                      </a:endParaRPr>
                    </a:p>
                  </a:txBody>
                  <a:tcPr marL="8703" marR="8703" marT="8703" marB="0" anchor="ctr"/>
                </a:tc>
                <a:extLst>
                  <a:ext uri="{0D108BD9-81ED-4DB2-BD59-A6C34878D82A}">
                    <a16:rowId xmlns:a16="http://schemas.microsoft.com/office/drawing/2014/main" val="4087754290"/>
                  </a:ext>
                </a:extLst>
              </a:tr>
              <a:tr h="383943">
                <a:tc>
                  <a:txBody>
                    <a:bodyPr/>
                    <a:lstStyle/>
                    <a:p>
                      <a:pPr algn="l" fontAlgn="ctr">
                        <a:spcBef>
                          <a:spcPts val="0"/>
                        </a:spcBef>
                      </a:pPr>
                      <a:r>
                        <a:rPr lang="en-GB" sz="1100" u="none" strike="noStrike" dirty="0">
                          <a:solidFill>
                            <a:schemeClr val="accent6">
                              <a:lumMod val="50000"/>
                            </a:schemeClr>
                          </a:solidFill>
                          <a:effectLst/>
                        </a:rPr>
                        <a:t>MWC 2024</a:t>
                      </a:r>
                      <a:endParaRPr lang="en-GB" sz="1100" b="0" i="0" u="none" strike="noStrike" dirty="0">
                        <a:solidFill>
                          <a:schemeClr val="accent6">
                            <a:lumMod val="50000"/>
                          </a:schemeClr>
                        </a:solidFill>
                        <a:effectLst/>
                        <a:latin typeface="Montserrat" panose="00000500000000000000" pitchFamily="50" charset="0"/>
                      </a:endParaRPr>
                    </a:p>
                  </a:txBody>
                  <a:tcPr marL="8703" marR="8703" marT="8703" marB="0" anchor="ctr"/>
                </a:tc>
                <a:tc>
                  <a:txBody>
                    <a:bodyPr/>
                    <a:lstStyle/>
                    <a:p>
                      <a:pPr algn="l" fontAlgn="ctr">
                        <a:spcBef>
                          <a:spcPts val="0"/>
                        </a:spcBef>
                      </a:pPr>
                      <a:r>
                        <a:rPr lang="en-GB" sz="1100" u="none" strike="noStrike">
                          <a:solidFill>
                            <a:schemeClr val="accent6">
                              <a:lumMod val="50000"/>
                            </a:schemeClr>
                          </a:solidFill>
                          <a:effectLst/>
                        </a:rPr>
                        <a:t>27/02/2023</a:t>
                      </a:r>
                      <a:endParaRPr lang="en-GB" sz="1100" b="0" i="0" u="none" strike="noStrike">
                        <a:solidFill>
                          <a:schemeClr val="accent6">
                            <a:lumMod val="50000"/>
                          </a:schemeClr>
                        </a:solidFill>
                        <a:effectLst/>
                        <a:latin typeface="Montserrat" panose="00000500000000000000" pitchFamily="50" charset="0"/>
                      </a:endParaRPr>
                    </a:p>
                  </a:txBody>
                  <a:tcPr marL="8703" marR="8703" marT="8703" marB="0" anchor="ctr"/>
                </a:tc>
                <a:tc>
                  <a:txBody>
                    <a:bodyPr/>
                    <a:lstStyle/>
                    <a:p>
                      <a:pPr algn="l" fontAlgn="ctr">
                        <a:spcBef>
                          <a:spcPts val="0"/>
                        </a:spcBef>
                      </a:pPr>
                      <a:r>
                        <a:rPr lang="en-GB" sz="1100" u="none" strike="noStrike">
                          <a:solidFill>
                            <a:schemeClr val="accent6">
                              <a:lumMod val="50000"/>
                            </a:schemeClr>
                          </a:solidFill>
                          <a:effectLst/>
                        </a:rPr>
                        <a:t>Barcelona</a:t>
                      </a:r>
                      <a:endParaRPr lang="en-GB" sz="1100" b="0" i="0" u="none" strike="noStrike">
                        <a:solidFill>
                          <a:schemeClr val="accent6">
                            <a:lumMod val="50000"/>
                          </a:schemeClr>
                        </a:solidFill>
                        <a:effectLst/>
                        <a:latin typeface="Montserrat" panose="00000500000000000000" pitchFamily="50" charset="0"/>
                      </a:endParaRPr>
                    </a:p>
                  </a:txBody>
                  <a:tcPr marL="8703" marR="8703" marT="8703" marB="0" anchor="ctr"/>
                </a:tc>
                <a:tc>
                  <a:txBody>
                    <a:bodyPr/>
                    <a:lstStyle/>
                    <a:p>
                      <a:pPr algn="l" fontAlgn="ctr">
                        <a:spcBef>
                          <a:spcPts val="0"/>
                        </a:spcBef>
                      </a:pPr>
                      <a:r>
                        <a:rPr lang="en-GB" sz="1100" u="none" strike="noStrike" dirty="0">
                          <a:solidFill>
                            <a:schemeClr val="accent6">
                              <a:lumMod val="50000"/>
                            </a:schemeClr>
                          </a:solidFill>
                          <a:effectLst/>
                        </a:rPr>
                        <a:t>Endorsed</a:t>
                      </a:r>
                      <a:endParaRPr lang="en-GB" sz="1100" b="0" i="0" u="none" strike="noStrike" dirty="0">
                        <a:solidFill>
                          <a:schemeClr val="accent6">
                            <a:lumMod val="50000"/>
                          </a:schemeClr>
                        </a:solidFill>
                        <a:effectLst/>
                        <a:latin typeface="Montserrat" panose="00000500000000000000" pitchFamily="50" charset="0"/>
                      </a:endParaRPr>
                    </a:p>
                  </a:txBody>
                  <a:tcPr marL="8703" marR="8703" marT="8703" marB="0" anchor="ctr"/>
                </a:tc>
                <a:extLst>
                  <a:ext uri="{0D108BD9-81ED-4DB2-BD59-A6C34878D82A}">
                    <a16:rowId xmlns:a16="http://schemas.microsoft.com/office/drawing/2014/main" val="3083030790"/>
                  </a:ext>
                </a:extLst>
              </a:tr>
              <a:tr h="383943">
                <a:tc>
                  <a:txBody>
                    <a:bodyPr/>
                    <a:lstStyle/>
                    <a:p>
                      <a:pPr algn="l" fontAlgn="ctr">
                        <a:spcBef>
                          <a:spcPts val="0"/>
                        </a:spcBef>
                      </a:pPr>
                      <a:r>
                        <a:rPr lang="en-GB" sz="1100" b="1" i="0" u="none" strike="noStrike" dirty="0">
                          <a:solidFill>
                            <a:schemeClr val="accent6">
                              <a:lumMod val="50000"/>
                            </a:schemeClr>
                          </a:solidFill>
                          <a:effectLst/>
                          <a:latin typeface="+mn-lt"/>
                        </a:rPr>
                        <a:t>CCW 2024</a:t>
                      </a:r>
                    </a:p>
                  </a:txBody>
                  <a:tcPr marL="8703" marR="8703" marT="8703" marB="0" anchor="ctr"/>
                </a:tc>
                <a:tc>
                  <a:txBody>
                    <a:bodyPr/>
                    <a:lstStyle/>
                    <a:p>
                      <a:pPr algn="l" fontAlgn="ctr">
                        <a:spcBef>
                          <a:spcPts val="0"/>
                        </a:spcBef>
                      </a:pPr>
                      <a:r>
                        <a:rPr lang="en-GB" sz="1100" b="0" i="0" u="none" strike="noStrike" dirty="0">
                          <a:solidFill>
                            <a:schemeClr val="accent6">
                              <a:lumMod val="50000"/>
                            </a:schemeClr>
                          </a:solidFill>
                          <a:effectLst/>
                          <a:latin typeface="+mn-lt"/>
                        </a:rPr>
                        <a:t>14/05/2024</a:t>
                      </a:r>
                    </a:p>
                  </a:txBody>
                  <a:tcPr marL="8703" marR="8703" marT="8703" marB="0" anchor="ctr"/>
                </a:tc>
                <a:tc>
                  <a:txBody>
                    <a:bodyPr/>
                    <a:lstStyle/>
                    <a:p>
                      <a:pPr algn="l" fontAlgn="ctr">
                        <a:spcBef>
                          <a:spcPts val="0"/>
                        </a:spcBef>
                      </a:pPr>
                      <a:r>
                        <a:rPr lang="en-GB" sz="1100" b="0" i="0" u="none" strike="noStrike" dirty="0">
                          <a:solidFill>
                            <a:schemeClr val="accent6">
                              <a:lumMod val="50000"/>
                            </a:schemeClr>
                          </a:solidFill>
                          <a:effectLst/>
                          <a:latin typeface="+mn-lt"/>
                        </a:rPr>
                        <a:t>Dubai</a:t>
                      </a:r>
                    </a:p>
                  </a:txBody>
                  <a:tcPr marL="8703" marR="8703" marT="8703" marB="0" anchor="ctr"/>
                </a:tc>
                <a:tc>
                  <a:txBody>
                    <a:bodyPr/>
                    <a:lstStyle/>
                    <a:p>
                      <a:pPr algn="l" fontAlgn="ctr">
                        <a:spcBef>
                          <a:spcPts val="0"/>
                        </a:spcBef>
                      </a:pPr>
                      <a:r>
                        <a:rPr lang="en-GB" sz="1100" b="0" i="0" u="none" strike="noStrike" dirty="0">
                          <a:solidFill>
                            <a:schemeClr val="accent6">
                              <a:lumMod val="50000"/>
                            </a:schemeClr>
                          </a:solidFill>
                          <a:effectLst/>
                          <a:latin typeface="+mn-lt"/>
                        </a:rPr>
                        <a:t>Endorsed, Speaker</a:t>
                      </a:r>
                    </a:p>
                  </a:txBody>
                  <a:tcPr marL="8703" marR="8703" marT="8703" marB="0" anchor="ctr"/>
                </a:tc>
                <a:extLst>
                  <a:ext uri="{0D108BD9-81ED-4DB2-BD59-A6C34878D82A}">
                    <a16:rowId xmlns:a16="http://schemas.microsoft.com/office/drawing/2014/main" val="1319141051"/>
                  </a:ext>
                </a:extLst>
              </a:tr>
              <a:tr h="383943">
                <a:tc>
                  <a:txBody>
                    <a:bodyPr/>
                    <a:lstStyle/>
                    <a:p>
                      <a:pPr algn="l" fontAlgn="ctr">
                        <a:spcBef>
                          <a:spcPts val="0"/>
                        </a:spcBef>
                      </a:pPr>
                      <a:r>
                        <a:rPr lang="en-GB" sz="1100" u="none" strike="noStrike" dirty="0">
                          <a:solidFill>
                            <a:schemeClr val="accent6">
                              <a:lumMod val="50000"/>
                            </a:schemeClr>
                          </a:solidFill>
                          <a:effectLst/>
                        </a:rPr>
                        <a:t>NGMN IC&amp;E </a:t>
                      </a:r>
                      <a:endParaRPr lang="en-GB" sz="1100" b="0" i="0" u="none" strike="noStrike" dirty="0">
                        <a:solidFill>
                          <a:schemeClr val="accent6">
                            <a:lumMod val="50000"/>
                          </a:schemeClr>
                        </a:solidFill>
                        <a:effectLst/>
                        <a:latin typeface="Montserrat" panose="00000500000000000000" pitchFamily="50" charset="0"/>
                      </a:endParaRPr>
                    </a:p>
                  </a:txBody>
                  <a:tcPr marL="8703" marR="8703" marT="8703" marB="0" anchor="ctr"/>
                </a:tc>
                <a:tc>
                  <a:txBody>
                    <a:bodyPr/>
                    <a:lstStyle/>
                    <a:p>
                      <a:pPr algn="l" fontAlgn="ctr">
                        <a:spcBef>
                          <a:spcPts val="0"/>
                        </a:spcBef>
                      </a:pPr>
                      <a:r>
                        <a:rPr lang="en-GB" sz="1100" u="none" strike="noStrike" dirty="0">
                          <a:solidFill>
                            <a:schemeClr val="accent6">
                              <a:lumMod val="50000"/>
                            </a:schemeClr>
                          </a:solidFill>
                          <a:effectLst/>
                        </a:rPr>
                        <a:t>10/09/2024</a:t>
                      </a:r>
                      <a:endParaRPr lang="en-GB" sz="1100" b="0" i="0" u="none" strike="noStrike" dirty="0">
                        <a:solidFill>
                          <a:schemeClr val="accent6">
                            <a:lumMod val="50000"/>
                          </a:schemeClr>
                        </a:solidFill>
                        <a:effectLst/>
                        <a:latin typeface="Montserrat" panose="00000500000000000000" pitchFamily="50" charset="0"/>
                      </a:endParaRPr>
                    </a:p>
                  </a:txBody>
                  <a:tcPr marL="8703" marR="8703" marT="8703" marB="0" anchor="ctr"/>
                </a:tc>
                <a:tc>
                  <a:txBody>
                    <a:bodyPr/>
                    <a:lstStyle/>
                    <a:p>
                      <a:pPr algn="l" fontAlgn="ctr">
                        <a:spcBef>
                          <a:spcPts val="0"/>
                        </a:spcBef>
                      </a:pPr>
                      <a:r>
                        <a:rPr lang="en-GB" sz="1100" u="none" strike="noStrike" dirty="0">
                          <a:solidFill>
                            <a:schemeClr val="accent6">
                              <a:lumMod val="50000"/>
                            </a:schemeClr>
                          </a:solidFill>
                          <a:effectLst/>
                        </a:rPr>
                        <a:t>Munich</a:t>
                      </a:r>
                      <a:endParaRPr lang="en-GB" sz="1100" b="0" i="0" u="none" strike="noStrike" dirty="0">
                        <a:solidFill>
                          <a:schemeClr val="accent6">
                            <a:lumMod val="50000"/>
                          </a:schemeClr>
                        </a:solidFill>
                        <a:effectLst/>
                        <a:latin typeface="Montserrat" panose="00000500000000000000" pitchFamily="50" charset="0"/>
                      </a:endParaRPr>
                    </a:p>
                  </a:txBody>
                  <a:tcPr marL="8703" marR="8703" marT="8703" marB="0" anchor="ctr"/>
                </a:tc>
                <a:tc>
                  <a:txBody>
                    <a:bodyPr/>
                    <a:lstStyle/>
                    <a:p>
                      <a:pPr algn="l" fontAlgn="ctr">
                        <a:spcBef>
                          <a:spcPts val="0"/>
                        </a:spcBef>
                      </a:pPr>
                      <a:r>
                        <a:rPr lang="en-GB" sz="1100" u="none" strike="noStrike" dirty="0">
                          <a:solidFill>
                            <a:schemeClr val="accent6">
                              <a:lumMod val="50000"/>
                            </a:schemeClr>
                          </a:solidFill>
                          <a:effectLst/>
                        </a:rPr>
                        <a:t>Partner event, Speaker</a:t>
                      </a:r>
                      <a:endParaRPr lang="en-GB" sz="1100" b="0" i="0" u="none" strike="noStrike" dirty="0">
                        <a:solidFill>
                          <a:schemeClr val="accent6">
                            <a:lumMod val="50000"/>
                          </a:schemeClr>
                        </a:solidFill>
                        <a:effectLst/>
                        <a:latin typeface="Montserrat" panose="00000500000000000000" pitchFamily="50" charset="0"/>
                      </a:endParaRPr>
                    </a:p>
                  </a:txBody>
                  <a:tcPr marL="8703" marR="8703" marT="8703" marB="0" anchor="ctr"/>
                </a:tc>
                <a:extLst>
                  <a:ext uri="{0D108BD9-81ED-4DB2-BD59-A6C34878D82A}">
                    <a16:rowId xmlns:a16="http://schemas.microsoft.com/office/drawing/2014/main" val="417145566"/>
                  </a:ext>
                </a:extLst>
              </a:tr>
            </a:tbl>
          </a:graphicData>
        </a:graphic>
      </p:graphicFrame>
      <p:sp>
        <p:nvSpPr>
          <p:cNvPr id="10" name="Content Placeholder 2">
            <a:extLst>
              <a:ext uri="{FF2B5EF4-FFF2-40B4-BE49-F238E27FC236}">
                <a16:creationId xmlns:a16="http://schemas.microsoft.com/office/drawing/2014/main" id="{518E8085-E606-57C5-2D86-965B7FF4741C}"/>
              </a:ext>
            </a:extLst>
          </p:cNvPr>
          <p:cNvSpPr txBox="1">
            <a:spLocks/>
          </p:cNvSpPr>
          <p:nvPr/>
        </p:nvSpPr>
        <p:spPr bwMode="auto">
          <a:xfrm>
            <a:off x="6489634" y="1836992"/>
            <a:ext cx="4712208" cy="752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4"/>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en-US" sz="2000" dirty="0"/>
              <a:t> Support for conferences:</a:t>
            </a:r>
          </a:p>
          <a:p>
            <a:endParaRPr lang="en-GB" sz="2000" dirty="0"/>
          </a:p>
        </p:txBody>
      </p:sp>
      <p:cxnSp>
        <p:nvCxnSpPr>
          <p:cNvPr id="12" name="Straight Connector 11">
            <a:extLst>
              <a:ext uri="{FF2B5EF4-FFF2-40B4-BE49-F238E27FC236}">
                <a16:creationId xmlns:a16="http://schemas.microsoft.com/office/drawing/2014/main" id="{2B3A0FB5-0469-F3CA-B5B5-EB85C7FB8331}"/>
              </a:ext>
            </a:extLst>
          </p:cNvPr>
          <p:cNvCxnSpPr>
            <a:cxnSpLocks/>
          </p:cNvCxnSpPr>
          <p:nvPr/>
        </p:nvCxnSpPr>
        <p:spPr>
          <a:xfrm>
            <a:off x="5780732" y="1974628"/>
            <a:ext cx="0" cy="4745736"/>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4118093696"/>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CA28C7-28D2-4A34-B9B8-73A3EB4479C2}"/>
              </a:ext>
            </a:extLst>
          </p:cNvPr>
          <p:cNvSpPr>
            <a:spLocks noGrp="1"/>
          </p:cNvSpPr>
          <p:nvPr>
            <p:ph type="title"/>
          </p:nvPr>
        </p:nvSpPr>
        <p:spPr/>
        <p:txBody>
          <a:bodyPr/>
          <a:lstStyle/>
          <a:p>
            <a:r>
              <a:rPr lang="en-GB" dirty="0"/>
              <a:t>Changes of personnel: Arrivals</a:t>
            </a:r>
          </a:p>
        </p:txBody>
      </p:sp>
      <p:sp>
        <p:nvSpPr>
          <p:cNvPr id="5" name="TextBox 4">
            <a:extLst>
              <a:ext uri="{FF2B5EF4-FFF2-40B4-BE49-F238E27FC236}">
                <a16:creationId xmlns:a16="http://schemas.microsoft.com/office/drawing/2014/main" id="{E60950DF-B61F-591B-2D2A-5BAAD9538AB2}"/>
              </a:ext>
            </a:extLst>
          </p:cNvPr>
          <p:cNvSpPr txBox="1"/>
          <p:nvPr/>
        </p:nvSpPr>
        <p:spPr>
          <a:xfrm>
            <a:off x="314325" y="1942287"/>
            <a:ext cx="9986963" cy="4146776"/>
          </a:xfrm>
          <a:prstGeom prst="rect">
            <a:avLst/>
          </a:prstGeom>
          <a:noFill/>
        </p:spPr>
        <p:txBody>
          <a:bodyPr wrap="square" rtlCol="0">
            <a:spAutoFit/>
          </a:bodyPr>
          <a:lstStyle/>
          <a:p>
            <a:pPr marL="357188" lvl="1" indent="-355600" eaLnBrk="1" hangingPunct="1">
              <a:lnSpc>
                <a:spcPct val="90000"/>
              </a:lnSpc>
              <a:spcBef>
                <a:spcPts val="1000"/>
              </a:spcBef>
              <a:buClr>
                <a:srgbClr val="C00000"/>
              </a:buClr>
              <a:buBlip>
                <a:blip r:embed="rId2"/>
              </a:buBlip>
              <a:defRPr/>
            </a:pPr>
            <a:r>
              <a:rPr lang="en-GB" dirty="0">
                <a:latin typeface="Century Gothic" panose="020B0502020202020204" pitchFamily="34" charset="0"/>
                <a:cs typeface="+mn-cs"/>
              </a:rPr>
              <a:t>Antoine Mouquet (ETSI) joined MCC in November and will support 3GPP SA WG5.</a:t>
            </a:r>
          </a:p>
          <a:p>
            <a:pPr marL="458788" lvl="2" eaLnBrk="1" hangingPunct="1">
              <a:lnSpc>
                <a:spcPct val="90000"/>
              </a:lnSpc>
              <a:spcBef>
                <a:spcPts val="1000"/>
              </a:spcBef>
              <a:buClr>
                <a:srgbClr val="C00000"/>
              </a:buClr>
              <a:defRPr/>
            </a:pPr>
            <a:r>
              <a:rPr lang="en-GB" sz="1600" dirty="0">
                <a:latin typeface="Century Gothic" panose="020B0502020202020204" pitchFamily="34" charset="0"/>
                <a:cs typeface="+mn-cs"/>
              </a:rPr>
              <a:t>Antoine graduated from Polytech Nice Sophia in 2018 with a master's degree in Telecommunications and Network Engineering.  He joined ETSI in November 2018, initially focusing on ETSI radio Technical Groups, including TC DECT, ERM WG EMC, and ISG </a:t>
            </a:r>
            <a:r>
              <a:rPr lang="en-GB" sz="1600" dirty="0" err="1">
                <a:latin typeface="Century Gothic" panose="020B0502020202020204" pitchFamily="34" charset="0"/>
                <a:cs typeface="+mn-cs"/>
              </a:rPr>
              <a:t>mWT</a:t>
            </a:r>
            <a:r>
              <a:rPr lang="en-GB" sz="1600" dirty="0">
                <a:latin typeface="Century Gothic" panose="020B0502020202020204" pitchFamily="34" charset="0"/>
                <a:cs typeface="+mn-cs"/>
              </a:rPr>
              <a:t>. Antoine was also supporting OCG AI and ISG SAI, actively participating in discussions concerning the future EU AI Act and deepening my knowledge of AI security.</a:t>
            </a:r>
            <a:br>
              <a:rPr lang="en-GB" sz="1600" dirty="0">
                <a:latin typeface="Century Gothic" panose="020B0502020202020204" pitchFamily="34" charset="0"/>
                <a:cs typeface="+mn-cs"/>
              </a:rPr>
            </a:br>
            <a:endParaRPr lang="en-GB" sz="1600" dirty="0">
              <a:latin typeface="Century Gothic" panose="020B0502020202020204" pitchFamily="34" charset="0"/>
              <a:cs typeface="+mn-cs"/>
            </a:endParaRPr>
          </a:p>
          <a:p>
            <a:pPr marL="357188" lvl="1" indent="-355600" eaLnBrk="1" hangingPunct="1">
              <a:lnSpc>
                <a:spcPct val="90000"/>
              </a:lnSpc>
              <a:spcBef>
                <a:spcPts val="1000"/>
              </a:spcBef>
              <a:buClr>
                <a:srgbClr val="C00000"/>
              </a:buClr>
              <a:buBlip>
                <a:blip r:embed="rId2"/>
              </a:buBlip>
              <a:defRPr/>
            </a:pPr>
            <a:r>
              <a:rPr lang="en-GB" dirty="0">
                <a:latin typeface="Century Gothic" panose="020B0502020202020204" pitchFamily="34" charset="0"/>
                <a:cs typeface="+mn-cs"/>
              </a:rPr>
              <a:t>Antoine Burckard (ETSI) joined MCC in November and will support 3GPP SA WG4.</a:t>
            </a:r>
          </a:p>
          <a:p>
            <a:pPr marL="457200"/>
            <a:endParaRPr lang="en-GB" sz="1600" dirty="0">
              <a:latin typeface="Century Gothic" panose="020B0502020202020204" pitchFamily="34" charset="0"/>
              <a:cs typeface="+mn-cs"/>
            </a:endParaRPr>
          </a:p>
          <a:p>
            <a:pPr marL="457200"/>
            <a:r>
              <a:rPr lang="en-GB" sz="1600" dirty="0">
                <a:latin typeface="Century Gothic" panose="020B0502020202020204" pitchFamily="34" charset="0"/>
                <a:cs typeface="+mn-cs"/>
              </a:rPr>
              <a:t>Antoine has an engineer’s degree in Automation, Electronics and Technical software from Telecom Physique school in Strasbourg. Later completed by an Advanced Master in Strategy and Management of International Business (SMIB) at ESSEC Paris. Antoine started his career as a software engineer in different software services company. In the 2000s, he held different technical positions, including Standards officer, first at CANAL+ Technologies, the digital TV solutions provider, then at NAGRA, the world leader in security solutions for digital TV. Prior to working in ETSI, Antoine was a System Architect at Thales.</a:t>
            </a:r>
          </a:p>
        </p:txBody>
      </p:sp>
      <p:pic>
        <p:nvPicPr>
          <p:cNvPr id="4" name="Picture 3">
            <a:extLst>
              <a:ext uri="{FF2B5EF4-FFF2-40B4-BE49-F238E27FC236}">
                <a16:creationId xmlns:a16="http://schemas.microsoft.com/office/drawing/2014/main" id="{F7A783E7-20C6-3037-8ADC-909F15B674F4}"/>
              </a:ext>
            </a:extLst>
          </p:cNvPr>
          <p:cNvPicPr>
            <a:picLocks noChangeAspect="1"/>
          </p:cNvPicPr>
          <p:nvPr/>
        </p:nvPicPr>
        <p:blipFill>
          <a:blip r:embed="rId3"/>
          <a:stretch>
            <a:fillRect/>
          </a:stretch>
        </p:blipFill>
        <p:spPr>
          <a:xfrm>
            <a:off x="10132264" y="4316210"/>
            <a:ext cx="1745411" cy="2020818"/>
          </a:xfrm>
          <a:prstGeom prst="rect">
            <a:avLst/>
          </a:prstGeom>
        </p:spPr>
      </p:pic>
      <p:pic>
        <p:nvPicPr>
          <p:cNvPr id="8" name="Picture 7" descr="A person standing at a podium">
            <a:extLst>
              <a:ext uri="{FF2B5EF4-FFF2-40B4-BE49-F238E27FC236}">
                <a16:creationId xmlns:a16="http://schemas.microsoft.com/office/drawing/2014/main" id="{73AEE562-48BE-271F-456E-981D09C03D4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37346" y="2029713"/>
            <a:ext cx="1800228" cy="2020818"/>
          </a:xfrm>
          <a:prstGeom prst="rect">
            <a:avLst/>
          </a:prstGeom>
        </p:spPr>
      </p:pic>
    </p:spTree>
    <p:extLst>
      <p:ext uri="{BB962C8B-B14F-4D97-AF65-F5344CB8AC3E}">
        <p14:creationId xmlns:p14="http://schemas.microsoft.com/office/powerpoint/2010/main" val="2928984073"/>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black and grey award with a brown and red logo&#10;&#10;Description automatically generated">
            <a:extLst>
              <a:ext uri="{FF2B5EF4-FFF2-40B4-BE49-F238E27FC236}">
                <a16:creationId xmlns:a16="http://schemas.microsoft.com/office/drawing/2014/main" id="{31AAB6ED-A143-1248-E537-A9D155A462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67927" y="3586292"/>
            <a:ext cx="4124073" cy="2393884"/>
          </a:xfrm>
          <a:prstGeom prst="rect">
            <a:avLst/>
          </a:prstGeom>
        </p:spPr>
      </p:pic>
      <p:pic>
        <p:nvPicPr>
          <p:cNvPr id="6" name="Picture 5" descr="A green circle with black text and a silver ribbon&#10;&#10;Description automatically generated">
            <a:extLst>
              <a:ext uri="{FF2B5EF4-FFF2-40B4-BE49-F238E27FC236}">
                <a16:creationId xmlns:a16="http://schemas.microsoft.com/office/drawing/2014/main" id="{AFE435F7-1EF0-8363-599C-CB6EE98EAF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34353" y="3586292"/>
            <a:ext cx="2601087" cy="2458054"/>
          </a:xfrm>
          <a:prstGeom prst="rect">
            <a:avLst/>
          </a:prstGeom>
        </p:spPr>
      </p:pic>
      <p:sp>
        <p:nvSpPr>
          <p:cNvPr id="2" name="Title 1">
            <a:extLst>
              <a:ext uri="{FF2B5EF4-FFF2-40B4-BE49-F238E27FC236}">
                <a16:creationId xmlns:a16="http://schemas.microsoft.com/office/drawing/2014/main" id="{B70C05F2-7C7D-52AD-7198-1BF3FD5DC41A}"/>
              </a:ext>
            </a:extLst>
          </p:cNvPr>
          <p:cNvSpPr>
            <a:spLocks noGrp="1"/>
          </p:cNvSpPr>
          <p:nvPr>
            <p:ph type="title"/>
          </p:nvPr>
        </p:nvSpPr>
        <p:spPr/>
        <p:txBody>
          <a:bodyPr/>
          <a:lstStyle/>
          <a:p>
            <a:r>
              <a:rPr lang="en-GB" altLang="en-US" sz="3600" dirty="0"/>
              <a:t>Marketing matters…coming up 1/2</a:t>
            </a:r>
            <a:endParaRPr lang="en-GB" sz="3600" dirty="0"/>
          </a:p>
        </p:txBody>
      </p:sp>
      <p:sp>
        <p:nvSpPr>
          <p:cNvPr id="4" name="Content Placeholder 2">
            <a:extLst>
              <a:ext uri="{FF2B5EF4-FFF2-40B4-BE49-F238E27FC236}">
                <a16:creationId xmlns:a16="http://schemas.microsoft.com/office/drawing/2014/main" id="{994D3630-A1B9-68ED-BA82-ECC97C7AAA76}"/>
              </a:ext>
            </a:extLst>
          </p:cNvPr>
          <p:cNvSpPr>
            <a:spLocks noGrp="1"/>
          </p:cNvSpPr>
          <p:nvPr>
            <p:ph idx="1"/>
          </p:nvPr>
        </p:nvSpPr>
        <p:spPr>
          <a:xfrm>
            <a:off x="465138" y="1839913"/>
            <a:ext cx="5761926" cy="4387151"/>
          </a:xfrm>
        </p:spPr>
        <p:txBody>
          <a:bodyPr/>
          <a:lstStyle/>
          <a:p>
            <a:r>
              <a:rPr lang="en-GB" altLang="en-US" sz="1800" dirty="0"/>
              <a:t> Issued Press Release “</a:t>
            </a:r>
            <a:r>
              <a:rPr lang="en-GB" sz="1600" b="1" kern="0" dirty="0">
                <a:effectLst/>
                <a:cs typeface="Times New Roman" panose="02020603050405020304" pitchFamily="18" charset="0"/>
              </a:rPr>
              <a:t>3GPP Commits to Develop 6G Specifications</a:t>
            </a:r>
            <a:r>
              <a:rPr lang="en-GB" sz="1600" kern="0" dirty="0">
                <a:effectLst/>
                <a:cs typeface="Times New Roman" panose="02020603050405020304" pitchFamily="18" charset="0"/>
              </a:rPr>
              <a:t>”</a:t>
            </a:r>
          </a:p>
          <a:p>
            <a:pPr lvl="1"/>
            <a:r>
              <a:rPr lang="en-GB" altLang="en-US" sz="1400" dirty="0"/>
              <a:t>All OPs released the PR on the day of the 25</a:t>
            </a:r>
            <a:r>
              <a:rPr lang="en-GB" altLang="en-US" sz="1400" baseline="30000" dirty="0"/>
              <a:t>th</a:t>
            </a:r>
            <a:r>
              <a:rPr lang="en-GB" altLang="en-US" sz="1400" dirty="0"/>
              <a:t> Anniversary of the ‘3GPP Agreement’ (December 4, 2023)</a:t>
            </a:r>
          </a:p>
          <a:p>
            <a:r>
              <a:rPr lang="en-GB" altLang="en-US" sz="1800" dirty="0"/>
              <a:t> Supporting Marcom needs for TSGs#102, Edinburgh</a:t>
            </a:r>
          </a:p>
          <a:p>
            <a:pPr lvl="1">
              <a:lnSpc>
                <a:spcPct val="100000"/>
              </a:lnSpc>
              <a:spcBef>
                <a:spcPct val="20000"/>
              </a:spcBef>
            </a:pPr>
            <a:r>
              <a:rPr lang="en-GB" altLang="en-US" sz="1400" dirty="0"/>
              <a:t>Site branding (Badge machines, lanyards, pop-ups)</a:t>
            </a:r>
          </a:p>
          <a:p>
            <a:pPr lvl="1">
              <a:lnSpc>
                <a:spcPct val="100000"/>
              </a:lnSpc>
              <a:spcBef>
                <a:spcPct val="20000"/>
              </a:spcBef>
            </a:pPr>
            <a:r>
              <a:rPr lang="en-GB" altLang="en-US" sz="1400" dirty="0"/>
              <a:t>Helping plan the 25</a:t>
            </a:r>
            <a:r>
              <a:rPr lang="en-GB" altLang="en-US" sz="1400" baseline="30000" dirty="0"/>
              <a:t>th</a:t>
            </a:r>
            <a:r>
              <a:rPr lang="en-GB" altLang="en-US" sz="1400" dirty="0"/>
              <a:t> Anniversary Social event (Tuesday)</a:t>
            </a:r>
          </a:p>
          <a:p>
            <a:pPr lvl="1">
              <a:lnSpc>
                <a:spcPct val="100000"/>
              </a:lnSpc>
              <a:spcBef>
                <a:spcPct val="20000"/>
              </a:spcBef>
            </a:pPr>
            <a:r>
              <a:rPr lang="en-GB" altLang="en-US" sz="1400" dirty="0"/>
              <a:t>Concluding 2023 Excellence Awards process (with TSG Chairs)</a:t>
            </a:r>
          </a:p>
          <a:p>
            <a:pPr lvl="1">
              <a:lnSpc>
                <a:spcPct val="100000"/>
              </a:lnSpc>
              <a:spcBef>
                <a:spcPct val="20000"/>
              </a:spcBef>
            </a:pPr>
            <a:r>
              <a:rPr lang="en-GB" altLang="en-US" sz="1400" dirty="0"/>
              <a:t>Video interviews with TSG Chairs (Thursday)</a:t>
            </a:r>
          </a:p>
          <a:p>
            <a:pPr lvl="1">
              <a:lnSpc>
                <a:spcPct val="100000"/>
              </a:lnSpc>
              <a:spcBef>
                <a:spcPct val="20000"/>
              </a:spcBef>
            </a:pPr>
            <a:r>
              <a:rPr lang="en-GB" altLang="en-US" sz="1400" dirty="0"/>
              <a:t>Writing Rel-18 and Rel-19 web ‘news’ for website (and 6G timeline?)</a:t>
            </a:r>
          </a:p>
          <a:p>
            <a:pPr>
              <a:lnSpc>
                <a:spcPct val="100000"/>
              </a:lnSpc>
              <a:spcBef>
                <a:spcPct val="20000"/>
              </a:spcBef>
            </a:pPr>
            <a:r>
              <a:rPr lang="en-GB" altLang="en-US" sz="1800" dirty="0"/>
              <a:t> Excellence awards to be ready for Athens WGs</a:t>
            </a:r>
          </a:p>
          <a:p>
            <a:pPr>
              <a:lnSpc>
                <a:spcPct val="100000"/>
              </a:lnSpc>
              <a:spcBef>
                <a:spcPct val="20000"/>
              </a:spcBef>
            </a:pPr>
            <a:r>
              <a:rPr lang="en-GB" altLang="en-US" sz="1800" dirty="0"/>
              <a:t> Preparing for ‘Association Partnership’ and </a:t>
            </a:r>
            <a:r>
              <a:rPr lang="en-GB" altLang="en-US" sz="1800"/>
              <a:t>visits during  </a:t>
            </a:r>
            <a:r>
              <a:rPr lang="en-GB" altLang="en-US" sz="1800" dirty="0"/>
              <a:t>MWC Barcelona, 2024 (February)</a:t>
            </a:r>
          </a:p>
          <a:p>
            <a:pPr>
              <a:lnSpc>
                <a:spcPct val="100000"/>
              </a:lnSpc>
              <a:spcBef>
                <a:spcPct val="20000"/>
              </a:spcBef>
            </a:pPr>
            <a:r>
              <a:rPr lang="en-GB" altLang="en-US" sz="1800" dirty="0"/>
              <a:t> Plan for Issue #8 of Highlights (May 2024)</a:t>
            </a:r>
          </a:p>
        </p:txBody>
      </p:sp>
      <p:sp>
        <p:nvSpPr>
          <p:cNvPr id="3" name="Content Placeholder 2">
            <a:extLst>
              <a:ext uri="{FF2B5EF4-FFF2-40B4-BE49-F238E27FC236}">
                <a16:creationId xmlns:a16="http://schemas.microsoft.com/office/drawing/2014/main" id="{2705664E-EC90-9876-0141-487371CDE1CC}"/>
              </a:ext>
            </a:extLst>
          </p:cNvPr>
          <p:cNvSpPr txBox="1">
            <a:spLocks/>
          </p:cNvSpPr>
          <p:nvPr/>
        </p:nvSpPr>
        <p:spPr bwMode="auto">
          <a:xfrm>
            <a:off x="6354477" y="1847979"/>
            <a:ext cx="5761926" cy="158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4"/>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en-US" sz="1800" dirty="0"/>
              <a:t> TSG and WG marcom activity planning</a:t>
            </a:r>
          </a:p>
          <a:p>
            <a:pPr lvl="1">
              <a:lnSpc>
                <a:spcPct val="100000"/>
              </a:lnSpc>
              <a:spcBef>
                <a:spcPct val="20000"/>
              </a:spcBef>
            </a:pPr>
            <a:r>
              <a:rPr lang="en-GB" altLang="en-US" sz="1400" dirty="0"/>
              <a:t> TSGs#103 Maastricht, 18 – 22 March 2024. </a:t>
            </a:r>
          </a:p>
          <a:p>
            <a:pPr lvl="1">
              <a:lnSpc>
                <a:spcPct val="100000"/>
              </a:lnSpc>
              <a:spcBef>
                <a:spcPct val="20000"/>
              </a:spcBef>
            </a:pPr>
            <a:r>
              <a:rPr lang="en-GB" altLang="en-US" sz="1400" dirty="0"/>
              <a:t> TSGs#105 Melbourne, 9 – 13 September 2024.</a:t>
            </a:r>
          </a:p>
          <a:p>
            <a:pPr>
              <a:lnSpc>
                <a:spcPct val="100000"/>
              </a:lnSpc>
              <a:spcBef>
                <a:spcPct val="20000"/>
              </a:spcBef>
            </a:pPr>
            <a:r>
              <a:rPr lang="en-GB" altLang="en-US" sz="1800" dirty="0"/>
              <a:t> Website improvements (next slide)… </a:t>
            </a:r>
            <a:endParaRPr lang="en-GB" altLang="en-US" sz="2200" dirty="0"/>
          </a:p>
          <a:p>
            <a:pPr lvl="1">
              <a:lnSpc>
                <a:spcPct val="100000"/>
              </a:lnSpc>
              <a:spcBef>
                <a:spcPct val="20000"/>
              </a:spcBef>
            </a:pPr>
            <a:endParaRPr lang="en-GB" altLang="en-US" sz="1100" dirty="0"/>
          </a:p>
        </p:txBody>
      </p:sp>
    </p:spTree>
    <p:extLst>
      <p:ext uri="{BB962C8B-B14F-4D97-AF65-F5344CB8AC3E}">
        <p14:creationId xmlns:p14="http://schemas.microsoft.com/office/powerpoint/2010/main" val="1415757531"/>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Title 1">
            <a:extLst>
              <a:ext uri="{FF2B5EF4-FFF2-40B4-BE49-F238E27FC236}">
                <a16:creationId xmlns:a16="http://schemas.microsoft.com/office/drawing/2014/main" id="{CD399F36-FCB7-3C10-3F5C-6AB6A2954665}"/>
              </a:ext>
            </a:extLst>
          </p:cNvPr>
          <p:cNvSpPr>
            <a:spLocks noGrp="1"/>
          </p:cNvSpPr>
          <p:nvPr>
            <p:ph type="title"/>
          </p:nvPr>
        </p:nvSpPr>
        <p:spPr/>
        <p:txBody>
          <a:bodyPr/>
          <a:lstStyle/>
          <a:p>
            <a:r>
              <a:rPr lang="en-GB" altLang="en-US" sz="3600" dirty="0"/>
              <a:t>Marketing matters…coming up 2/2</a:t>
            </a:r>
          </a:p>
        </p:txBody>
      </p:sp>
      <p:sp>
        <p:nvSpPr>
          <p:cNvPr id="4101" name="Content Placeholder 2">
            <a:extLst>
              <a:ext uri="{FF2B5EF4-FFF2-40B4-BE49-F238E27FC236}">
                <a16:creationId xmlns:a16="http://schemas.microsoft.com/office/drawing/2014/main" id="{E3053D84-4740-5F56-081A-9853132F25F1}"/>
              </a:ext>
            </a:extLst>
          </p:cNvPr>
          <p:cNvSpPr>
            <a:spLocks noGrp="1"/>
          </p:cNvSpPr>
          <p:nvPr>
            <p:ph idx="1"/>
          </p:nvPr>
        </p:nvSpPr>
        <p:spPr>
          <a:xfrm>
            <a:off x="465138" y="1839913"/>
            <a:ext cx="7014654" cy="4387151"/>
          </a:xfrm>
        </p:spPr>
        <p:txBody>
          <a:bodyPr/>
          <a:lstStyle/>
          <a:p>
            <a:r>
              <a:rPr lang="en-GB" altLang="en-US" sz="2000" dirty="0"/>
              <a:t> </a:t>
            </a:r>
            <a:r>
              <a:rPr lang="en-GB" altLang="en-US" sz="2400" dirty="0"/>
              <a:t>Website (</a:t>
            </a:r>
            <a:r>
              <a:rPr lang="en-GB" altLang="en-US" sz="2400" dirty="0">
                <a:hlinkClick r:id="rId2"/>
              </a:rPr>
              <a:t>www.3gpp.org</a:t>
            </a:r>
            <a:r>
              <a:rPr lang="en-GB" altLang="en-US" sz="2400" dirty="0"/>
              <a:t>) improvements planned:</a:t>
            </a:r>
          </a:p>
          <a:p>
            <a:pPr marL="800100" lvl="1" indent="-342900">
              <a:buFont typeface="Symbol" panose="05050102010706020507" pitchFamily="18" charset="2"/>
              <a:buChar char=""/>
            </a:pPr>
            <a:r>
              <a:rPr lang="en-GB" sz="1600" dirty="0">
                <a:effectLst/>
                <a:ea typeface="Times New Roman" panose="02020603050405020304" pitchFamily="18" charset="0"/>
                <a:cs typeface="Times New Roman" panose="02020603050405020304" pitchFamily="18" charset="0"/>
              </a:rPr>
              <a:t>‘News’ templates need to be changed:</a:t>
            </a:r>
            <a:endParaRPr lang="en-GB" sz="1400" dirty="0">
              <a:effectLst/>
              <a:ea typeface="Times New Roman" panose="02020603050405020304" pitchFamily="18" charset="0"/>
              <a:cs typeface="Times New Roman" panose="02020603050405020304" pitchFamily="18" charset="0"/>
            </a:endParaRPr>
          </a:p>
          <a:p>
            <a:pPr marL="1200150" lvl="2" indent="-285750">
              <a:buFont typeface="Courier New" panose="02070309020205020404" pitchFamily="49" charset="0"/>
              <a:buChar char="o"/>
            </a:pPr>
            <a:r>
              <a:rPr lang="en-GB" sz="1600" dirty="0">
                <a:effectLst/>
                <a:ea typeface="Times New Roman" panose="02020603050405020304" pitchFamily="18" charset="0"/>
                <a:cs typeface="Times New Roman" panose="02020603050405020304" pitchFamily="18" charset="0"/>
              </a:rPr>
              <a:t>3GPP News and Partner News</a:t>
            </a:r>
            <a:endParaRPr lang="en-GB" sz="1400" dirty="0">
              <a:effectLst/>
              <a:ea typeface="Times New Roman" panose="02020603050405020304" pitchFamily="18" charset="0"/>
              <a:cs typeface="Times New Roman" panose="02020603050405020304" pitchFamily="18" charset="0"/>
            </a:endParaRPr>
          </a:p>
          <a:p>
            <a:pPr marL="800100" lvl="1" indent="-342900">
              <a:buFont typeface="Symbol" panose="05050102010706020507" pitchFamily="18" charset="2"/>
              <a:buChar char=""/>
            </a:pPr>
            <a:r>
              <a:rPr lang="en-GB" sz="1600" dirty="0">
                <a:effectLst/>
                <a:ea typeface="Times New Roman" panose="02020603050405020304" pitchFamily="18" charset="0"/>
                <a:cs typeface="Times New Roman" panose="02020603050405020304" pitchFamily="18" charset="0"/>
              </a:rPr>
              <a:t>Browse our technologies</a:t>
            </a:r>
            <a:endParaRPr lang="en-GB" sz="1400" dirty="0">
              <a:effectLst/>
              <a:ea typeface="Times New Roman" panose="02020603050405020304" pitchFamily="18" charset="0"/>
              <a:cs typeface="Times New Roman" panose="02020603050405020304" pitchFamily="18" charset="0"/>
            </a:endParaRPr>
          </a:p>
          <a:p>
            <a:pPr marL="1200150" lvl="2" indent="-285750">
              <a:buFont typeface="Courier New" panose="02070309020205020404" pitchFamily="49" charset="0"/>
              <a:buChar char="o"/>
            </a:pPr>
            <a:r>
              <a:rPr lang="en-GB" sz="1600" dirty="0">
                <a:effectLst/>
                <a:ea typeface="Times New Roman" panose="02020603050405020304" pitchFamily="18" charset="0"/>
                <a:cs typeface="Times New Roman" panose="02020603050405020304" pitchFamily="18" charset="0"/>
              </a:rPr>
              <a:t>Find a way to allow user to select ‘collections’</a:t>
            </a:r>
          </a:p>
          <a:p>
            <a:pPr marL="1200150" lvl="2" indent="-285750">
              <a:buFont typeface="Courier New" panose="02070309020205020404" pitchFamily="49" charset="0"/>
              <a:buChar char="o"/>
            </a:pPr>
            <a:r>
              <a:rPr lang="en-GB" sz="1600" dirty="0">
                <a:ea typeface="Times New Roman" panose="02020603050405020304" pitchFamily="18" charset="0"/>
                <a:cs typeface="Times New Roman" panose="02020603050405020304" pitchFamily="18" charset="0"/>
              </a:rPr>
              <a:t>Some brainstorm for improvements proposal</a:t>
            </a:r>
            <a:endParaRPr lang="en-GB" sz="1400" dirty="0">
              <a:effectLst/>
              <a:ea typeface="Times New Roman" panose="02020603050405020304" pitchFamily="18" charset="0"/>
              <a:cs typeface="Times New Roman" panose="02020603050405020304" pitchFamily="18" charset="0"/>
            </a:endParaRPr>
          </a:p>
          <a:p>
            <a:pPr marL="800100" lvl="1" indent="-342900">
              <a:buFont typeface="Symbol" panose="05050102010706020507" pitchFamily="18" charset="2"/>
              <a:buChar char=""/>
            </a:pPr>
            <a:r>
              <a:rPr lang="en-GB" sz="1600" dirty="0">
                <a:effectLst/>
                <a:ea typeface="Times New Roman" panose="02020603050405020304" pitchFamily="18" charset="0"/>
                <a:cs typeface="Times New Roman" panose="02020603050405020304" pitchFamily="18" charset="0"/>
              </a:rPr>
              <a:t>Tables &amp; User-friendliness of SP Page Builder</a:t>
            </a:r>
            <a:endParaRPr lang="en-GB" sz="1400" dirty="0">
              <a:effectLst/>
              <a:ea typeface="Times New Roman" panose="02020603050405020304" pitchFamily="18" charset="0"/>
              <a:cs typeface="Times New Roman" panose="02020603050405020304" pitchFamily="18" charset="0"/>
            </a:endParaRPr>
          </a:p>
          <a:p>
            <a:pPr marL="1200150" lvl="2" indent="-285750">
              <a:buFont typeface="Courier New" panose="02070309020205020404" pitchFamily="49" charset="0"/>
              <a:buChar char="o"/>
            </a:pPr>
            <a:r>
              <a:rPr lang="en-GB" sz="1600" dirty="0">
                <a:effectLst/>
                <a:ea typeface="Times New Roman" panose="02020603050405020304" pitchFamily="18" charset="0"/>
                <a:cs typeface="Times New Roman" panose="02020603050405020304" pitchFamily="18" charset="0"/>
              </a:rPr>
              <a:t>Implement ‘</a:t>
            </a:r>
            <a:r>
              <a:rPr lang="en-GB" sz="1600" dirty="0" err="1">
                <a:effectLst/>
                <a:ea typeface="Times New Roman" panose="02020603050405020304" pitchFamily="18" charset="0"/>
                <a:cs typeface="Times New Roman" panose="02020603050405020304" pitchFamily="18" charset="0"/>
              </a:rPr>
              <a:t>Tabulizer</a:t>
            </a:r>
            <a:r>
              <a:rPr lang="en-GB" sz="1600" dirty="0">
                <a:effectLst/>
                <a:ea typeface="Times New Roman" panose="02020603050405020304" pitchFamily="18" charset="0"/>
                <a:cs typeface="Times New Roman" panose="02020603050405020304" pitchFamily="18" charset="0"/>
              </a:rPr>
              <a:t>’</a:t>
            </a:r>
            <a:endParaRPr lang="en-GB" sz="1400" dirty="0">
              <a:effectLst/>
              <a:ea typeface="Times New Roman" panose="02020603050405020304" pitchFamily="18" charset="0"/>
              <a:cs typeface="Times New Roman" panose="02020603050405020304" pitchFamily="18" charset="0"/>
            </a:endParaRPr>
          </a:p>
          <a:p>
            <a:pPr marL="800100" lvl="1" indent="-342900">
              <a:buFont typeface="Symbol" panose="05050102010706020507" pitchFamily="18" charset="2"/>
              <a:buChar char=""/>
            </a:pPr>
            <a:r>
              <a:rPr lang="en-GB" sz="1600" dirty="0">
                <a:effectLst/>
                <a:ea typeface="Times New Roman" panose="02020603050405020304" pitchFamily="18" charset="0"/>
                <a:cs typeface="Times New Roman" panose="02020603050405020304" pitchFamily="18" charset="0"/>
              </a:rPr>
              <a:t>Menus</a:t>
            </a:r>
            <a:endParaRPr lang="en-GB" sz="1400" dirty="0">
              <a:effectLst/>
              <a:ea typeface="Times New Roman" panose="02020603050405020304" pitchFamily="18" charset="0"/>
              <a:cs typeface="Times New Roman" panose="02020603050405020304" pitchFamily="18" charset="0"/>
            </a:endParaRPr>
          </a:p>
          <a:p>
            <a:pPr marL="1200150" lvl="2" indent="-285750">
              <a:buFont typeface="Courier New" panose="02070309020205020404" pitchFamily="49" charset="0"/>
              <a:buChar char="o"/>
            </a:pPr>
            <a:r>
              <a:rPr lang="en-GB" sz="1600" dirty="0">
                <a:effectLst/>
                <a:ea typeface="Times New Roman" panose="02020603050405020304" pitchFamily="18" charset="0"/>
                <a:cs typeface="Times New Roman" panose="02020603050405020304" pitchFamily="18" charset="0"/>
              </a:rPr>
              <a:t>Updating mega menus (</a:t>
            </a:r>
            <a:r>
              <a:rPr lang="en-GB" sz="900" dirty="0">
                <a:solidFill>
                  <a:srgbClr val="4472C4"/>
                </a:solidFill>
                <a:effectLst/>
                <a:ea typeface="Times New Roman" panose="02020603050405020304" pitchFamily="18" charset="0"/>
                <a:cs typeface="Times New Roman" panose="02020603050405020304" pitchFamily="18" charset="0"/>
              </a:rPr>
              <a:t>System/Site template styles/</a:t>
            </a:r>
            <a:r>
              <a:rPr lang="en-GB" sz="900" dirty="0" err="1">
                <a:solidFill>
                  <a:srgbClr val="4472C4"/>
                </a:solidFill>
                <a:effectLst/>
                <a:ea typeface="Times New Roman" panose="02020603050405020304" pitchFamily="18" charset="0"/>
                <a:cs typeface="Times New Roman" panose="02020603050405020304" pitchFamily="18" charset="0"/>
              </a:rPr>
              <a:t>shaper_helixultimate</a:t>
            </a:r>
            <a:r>
              <a:rPr lang="en-GB" sz="900" dirty="0">
                <a:solidFill>
                  <a:srgbClr val="4472C4"/>
                </a:solidFill>
                <a:effectLst/>
                <a:ea typeface="Times New Roman" panose="02020603050405020304" pitchFamily="18" charset="0"/>
                <a:cs typeface="Times New Roman" panose="02020603050405020304" pitchFamily="18" charset="0"/>
              </a:rPr>
              <a:t> – Default</a:t>
            </a:r>
            <a:r>
              <a:rPr lang="en-GB" sz="1600" dirty="0">
                <a:effectLst/>
                <a:ea typeface="Times New Roman" panose="02020603050405020304" pitchFamily="18" charset="0"/>
                <a:cs typeface="Times New Roman" panose="02020603050405020304" pitchFamily="18" charset="0"/>
              </a:rPr>
              <a:t>)</a:t>
            </a:r>
            <a:endParaRPr lang="en-GB" sz="1400" dirty="0">
              <a:effectLst/>
              <a:ea typeface="Times New Roman" panose="02020603050405020304" pitchFamily="18" charset="0"/>
              <a:cs typeface="Times New Roman" panose="02020603050405020304" pitchFamily="18" charset="0"/>
            </a:endParaRPr>
          </a:p>
          <a:p>
            <a:pPr marL="800100" lvl="1" indent="-342900">
              <a:buFont typeface="Symbol" panose="05050102010706020507" pitchFamily="18" charset="2"/>
              <a:buChar char=""/>
            </a:pPr>
            <a:r>
              <a:rPr lang="en-GB" sz="1600" dirty="0">
                <a:effectLst/>
                <a:ea typeface="Times New Roman" panose="02020603050405020304" pitchFamily="18" charset="0"/>
                <a:cs typeface="Times New Roman" panose="02020603050405020304" pitchFamily="18" charset="0"/>
              </a:rPr>
              <a:t>Volume of 404s</a:t>
            </a:r>
            <a:endParaRPr lang="en-GB" sz="1400" dirty="0">
              <a:effectLst/>
              <a:ea typeface="Times New Roman" panose="02020603050405020304" pitchFamily="18" charset="0"/>
              <a:cs typeface="Times New Roman" panose="02020603050405020304" pitchFamily="18" charset="0"/>
            </a:endParaRPr>
          </a:p>
          <a:p>
            <a:pPr marL="800100" lvl="1" indent="-342900">
              <a:buFont typeface="Symbol" panose="05050102010706020507" pitchFamily="18" charset="2"/>
              <a:buChar char=""/>
            </a:pPr>
            <a:r>
              <a:rPr lang="en-GB" sz="1600" dirty="0">
                <a:effectLst/>
                <a:ea typeface="Times New Roman" panose="02020603050405020304" pitchFamily="18" charset="0"/>
                <a:cs typeface="Times New Roman" panose="02020603050405020304" pitchFamily="18" charset="0"/>
              </a:rPr>
              <a:t>Image size continuity. We need to be sure we are using the right size Photoshop image templates. </a:t>
            </a:r>
            <a:endParaRPr lang="en-GB" altLang="en-US" sz="3200" dirty="0"/>
          </a:p>
        </p:txBody>
      </p:sp>
      <p:sp>
        <p:nvSpPr>
          <p:cNvPr id="15" name="TextBox 14">
            <a:extLst>
              <a:ext uri="{FF2B5EF4-FFF2-40B4-BE49-F238E27FC236}">
                <a16:creationId xmlns:a16="http://schemas.microsoft.com/office/drawing/2014/main" id="{75371147-B650-E825-7398-73016853D341}"/>
              </a:ext>
            </a:extLst>
          </p:cNvPr>
          <p:cNvSpPr txBox="1"/>
          <p:nvPr/>
        </p:nvSpPr>
        <p:spPr>
          <a:xfrm>
            <a:off x="140637" y="6377459"/>
            <a:ext cx="1532792" cy="230832"/>
          </a:xfrm>
          <a:prstGeom prst="rect">
            <a:avLst/>
          </a:prstGeom>
          <a:noFill/>
        </p:spPr>
        <p:txBody>
          <a:bodyPr wrap="none" rtlCol="0">
            <a:spAutoFit/>
          </a:bodyPr>
          <a:lstStyle/>
          <a:p>
            <a:r>
              <a:rPr lang="en-GB" sz="900" dirty="0">
                <a:latin typeface="Montserrat" panose="00000500000000000000" pitchFamily="50" charset="0"/>
              </a:rPr>
              <a:t>…Kevin.flynn@3gpp.org</a:t>
            </a:r>
          </a:p>
        </p:txBody>
      </p:sp>
      <p:pic>
        <p:nvPicPr>
          <p:cNvPr id="3" name="Picture 2">
            <a:extLst>
              <a:ext uri="{FF2B5EF4-FFF2-40B4-BE49-F238E27FC236}">
                <a16:creationId xmlns:a16="http://schemas.microsoft.com/office/drawing/2014/main" id="{28C6DF3F-2259-383B-C72F-1EA14EAFEF6F}"/>
              </a:ext>
            </a:extLst>
          </p:cNvPr>
          <p:cNvPicPr>
            <a:picLocks noChangeAspect="1"/>
          </p:cNvPicPr>
          <p:nvPr/>
        </p:nvPicPr>
        <p:blipFill>
          <a:blip r:embed="rId3"/>
          <a:stretch>
            <a:fillRect/>
          </a:stretch>
        </p:blipFill>
        <p:spPr>
          <a:xfrm>
            <a:off x="7315200" y="2512118"/>
            <a:ext cx="4342106" cy="2681673"/>
          </a:xfrm>
          <a:prstGeom prst="rect">
            <a:avLst/>
          </a:prstGeom>
        </p:spPr>
      </p:pic>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A close up of a sign&#10;&#10;Description automatically generated">
            <a:extLst>
              <a:ext uri="{FF2B5EF4-FFF2-40B4-BE49-F238E27FC236}">
                <a16:creationId xmlns:a16="http://schemas.microsoft.com/office/drawing/2014/main" id="{20A89781-7C25-4806-A677-7A0F30308D4A}"/>
              </a:ext>
            </a:extLst>
          </p:cNvPr>
          <p:cNvPicPr>
            <a:picLocks noChangeAspect="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652982" y="2344882"/>
            <a:ext cx="4886037" cy="3450764"/>
          </a:xfrm>
          <a:prstGeom prst="rect">
            <a:avLst/>
          </a:prstGeom>
        </p:spPr>
      </p:pic>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solidFill>
                  <a:srgbClr val="C00000"/>
                </a:solidFill>
                <a:latin typeface="Century Gothic" panose="020B0502020202020204" pitchFamily="34" charset="0"/>
              </a:rPr>
              <a:t>More Statistics</a:t>
            </a:r>
            <a:endParaRPr lang="en-GB" dirty="0">
              <a:solidFill>
                <a:srgbClr val="C00000"/>
              </a:solidFill>
              <a:latin typeface="Century Gothic" panose="020B0502020202020204" pitchFamily="34" charset="0"/>
            </a:endParaRPr>
          </a:p>
        </p:txBody>
      </p:sp>
    </p:spTree>
    <p:extLst>
      <p:ext uri="{BB962C8B-B14F-4D97-AF65-F5344CB8AC3E}">
        <p14:creationId xmlns:p14="http://schemas.microsoft.com/office/powerpoint/2010/main" val="1487700589"/>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3C0C1278-C59B-4EB6-84C3-40DAA8C9D434}"/>
              </a:ext>
            </a:extLst>
          </p:cNvPr>
          <p:cNvGraphicFramePr>
            <a:graphicFrameLocks/>
          </p:cNvGraphicFramePr>
          <p:nvPr>
            <p:extLst>
              <p:ext uri="{D42A27DB-BD31-4B8C-83A1-F6EECF244321}">
                <p14:modId xmlns:p14="http://schemas.microsoft.com/office/powerpoint/2010/main" val="1816855213"/>
              </p:ext>
            </p:extLst>
          </p:nvPr>
        </p:nvGraphicFramePr>
        <p:xfrm>
          <a:off x="2663594" y="2190750"/>
          <a:ext cx="6864812" cy="3928068"/>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TSG#102</a:t>
            </a:r>
            <a:endParaRPr lang="en-GB" dirty="0"/>
          </a:p>
        </p:txBody>
      </p:sp>
    </p:spTree>
    <p:extLst>
      <p:ext uri="{BB962C8B-B14F-4D97-AF65-F5344CB8AC3E}">
        <p14:creationId xmlns:p14="http://schemas.microsoft.com/office/powerpoint/2010/main" val="3755902826"/>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47F2EF97-D3AB-4C02-8384-45C7EF58265A}"/>
              </a:ext>
            </a:extLst>
          </p:cNvPr>
          <p:cNvGraphicFramePr>
            <a:graphicFrameLocks/>
          </p:cNvGraphicFramePr>
          <p:nvPr>
            <p:extLst>
              <p:ext uri="{D42A27DB-BD31-4B8C-83A1-F6EECF244321}">
                <p14:modId xmlns:p14="http://schemas.microsoft.com/office/powerpoint/2010/main" val="2640634270"/>
              </p:ext>
            </p:extLst>
          </p:nvPr>
        </p:nvGraphicFramePr>
        <p:xfrm>
          <a:off x="2590800" y="2057400"/>
          <a:ext cx="7010400" cy="416051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TSG#102 (CT)</a:t>
            </a:r>
            <a:endParaRPr lang="en-GB" dirty="0"/>
          </a:p>
        </p:txBody>
      </p:sp>
    </p:spTree>
    <p:extLst>
      <p:ext uri="{BB962C8B-B14F-4D97-AF65-F5344CB8AC3E}">
        <p14:creationId xmlns:p14="http://schemas.microsoft.com/office/powerpoint/2010/main" val="1191166300"/>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F1B4023B-8479-4372-A903-BBC90C5F1199}"/>
              </a:ext>
            </a:extLst>
          </p:cNvPr>
          <p:cNvGraphicFramePr>
            <a:graphicFrameLocks/>
          </p:cNvGraphicFramePr>
          <p:nvPr>
            <p:extLst>
              <p:ext uri="{D42A27DB-BD31-4B8C-83A1-F6EECF244321}">
                <p14:modId xmlns:p14="http://schemas.microsoft.com/office/powerpoint/2010/main" val="2866888080"/>
              </p:ext>
            </p:extLst>
          </p:nvPr>
        </p:nvGraphicFramePr>
        <p:xfrm>
          <a:off x="2663591" y="2116371"/>
          <a:ext cx="6864814" cy="410154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TSG#102 (RAN)</a:t>
            </a:r>
            <a:endParaRPr lang="en-GB" dirty="0"/>
          </a:p>
        </p:txBody>
      </p:sp>
    </p:spTree>
    <p:extLst>
      <p:ext uri="{BB962C8B-B14F-4D97-AF65-F5344CB8AC3E}">
        <p14:creationId xmlns:p14="http://schemas.microsoft.com/office/powerpoint/2010/main" val="2346672909"/>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BBB56E96-0CA2-4E05-95AE-62D0B1759AF4}"/>
              </a:ext>
            </a:extLst>
          </p:cNvPr>
          <p:cNvGraphicFramePr>
            <a:graphicFrameLocks/>
          </p:cNvGraphicFramePr>
          <p:nvPr>
            <p:extLst>
              <p:ext uri="{D42A27DB-BD31-4B8C-83A1-F6EECF244321}">
                <p14:modId xmlns:p14="http://schemas.microsoft.com/office/powerpoint/2010/main" val="1727978428"/>
              </p:ext>
            </p:extLst>
          </p:nvPr>
        </p:nvGraphicFramePr>
        <p:xfrm>
          <a:off x="2590800" y="2107224"/>
          <a:ext cx="7010400" cy="4084128"/>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TSG#102 (SA)</a:t>
            </a:r>
            <a:endParaRPr lang="en-GB" dirty="0"/>
          </a:p>
        </p:txBody>
      </p:sp>
    </p:spTree>
    <p:extLst>
      <p:ext uri="{BB962C8B-B14F-4D97-AF65-F5344CB8AC3E}">
        <p14:creationId xmlns:p14="http://schemas.microsoft.com/office/powerpoint/2010/main" val="3242984773"/>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CE55E412-E775-4278-8F61-9F7632E2C5D3}"/>
              </a:ext>
            </a:extLst>
          </p:cNvPr>
          <p:cNvGraphicFramePr>
            <a:graphicFrameLocks/>
          </p:cNvGraphicFramePr>
          <p:nvPr/>
        </p:nvGraphicFramePr>
        <p:xfrm>
          <a:off x="487680" y="1828207"/>
          <a:ext cx="11216640" cy="442799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(CT)</a:t>
            </a:r>
            <a:endParaRPr lang="en-GB" dirty="0"/>
          </a:p>
        </p:txBody>
      </p:sp>
    </p:spTree>
    <p:extLst>
      <p:ext uri="{BB962C8B-B14F-4D97-AF65-F5344CB8AC3E}">
        <p14:creationId xmlns:p14="http://schemas.microsoft.com/office/powerpoint/2010/main" val="844586631"/>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AA4AC9EE-8872-41FF-AA76-12DA548B02F1}"/>
              </a:ext>
            </a:extLst>
          </p:cNvPr>
          <p:cNvGraphicFramePr>
            <a:graphicFrameLocks/>
          </p:cNvGraphicFramePr>
          <p:nvPr>
            <p:extLst>
              <p:ext uri="{D42A27DB-BD31-4B8C-83A1-F6EECF244321}">
                <p14:modId xmlns:p14="http://schemas.microsoft.com/office/powerpoint/2010/main" val="4209608832"/>
              </p:ext>
            </p:extLst>
          </p:nvPr>
        </p:nvGraphicFramePr>
        <p:xfrm>
          <a:off x="504306" y="1828205"/>
          <a:ext cx="11183388" cy="4428000"/>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(RAN)</a:t>
            </a:r>
            <a:endParaRPr lang="en-GB" dirty="0"/>
          </a:p>
        </p:txBody>
      </p:sp>
    </p:spTree>
    <p:extLst>
      <p:ext uri="{BB962C8B-B14F-4D97-AF65-F5344CB8AC3E}">
        <p14:creationId xmlns:p14="http://schemas.microsoft.com/office/powerpoint/2010/main" val="779374631"/>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80D21E37-93BB-458D-9640-7277E0B9E72E}"/>
              </a:ext>
            </a:extLst>
          </p:cNvPr>
          <p:cNvGraphicFramePr>
            <a:graphicFrameLocks/>
          </p:cNvGraphicFramePr>
          <p:nvPr>
            <p:extLst>
              <p:ext uri="{D42A27DB-BD31-4B8C-83A1-F6EECF244321}">
                <p14:modId xmlns:p14="http://schemas.microsoft.com/office/powerpoint/2010/main" val="2927000265"/>
              </p:ext>
            </p:extLst>
          </p:nvPr>
        </p:nvGraphicFramePr>
        <p:xfrm>
          <a:off x="502508" y="1828203"/>
          <a:ext cx="11186984" cy="4300748"/>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(SA)</a:t>
            </a:r>
            <a:endParaRPr lang="en-GB" dirty="0"/>
          </a:p>
        </p:txBody>
      </p:sp>
    </p:spTree>
    <p:extLst>
      <p:ext uri="{BB962C8B-B14F-4D97-AF65-F5344CB8AC3E}">
        <p14:creationId xmlns:p14="http://schemas.microsoft.com/office/powerpoint/2010/main" val="240751194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CA28C7-28D2-4A34-B9B8-73A3EB4479C2}"/>
              </a:ext>
            </a:extLst>
          </p:cNvPr>
          <p:cNvSpPr>
            <a:spLocks noGrp="1"/>
          </p:cNvSpPr>
          <p:nvPr>
            <p:ph type="title"/>
          </p:nvPr>
        </p:nvSpPr>
        <p:spPr/>
        <p:txBody>
          <a:bodyPr/>
          <a:lstStyle/>
          <a:p>
            <a:r>
              <a:rPr lang="en-GB" dirty="0"/>
              <a:t>New specifications manager</a:t>
            </a:r>
          </a:p>
        </p:txBody>
      </p:sp>
      <p:sp>
        <p:nvSpPr>
          <p:cNvPr id="5" name="TextBox 4">
            <a:extLst>
              <a:ext uri="{FF2B5EF4-FFF2-40B4-BE49-F238E27FC236}">
                <a16:creationId xmlns:a16="http://schemas.microsoft.com/office/drawing/2014/main" id="{E60950DF-B61F-591B-2D2A-5BAAD9538AB2}"/>
              </a:ext>
            </a:extLst>
          </p:cNvPr>
          <p:cNvSpPr txBox="1"/>
          <p:nvPr/>
        </p:nvSpPr>
        <p:spPr>
          <a:xfrm>
            <a:off x="283678" y="2395643"/>
            <a:ext cx="9423030" cy="3181384"/>
          </a:xfrm>
          <a:prstGeom prst="rect">
            <a:avLst/>
          </a:prstGeom>
          <a:noFill/>
        </p:spPr>
        <p:txBody>
          <a:bodyPr wrap="square" rtlCol="0">
            <a:spAutoFit/>
          </a:bodyPr>
          <a:lstStyle/>
          <a:p>
            <a:pPr marL="357188" lvl="1" indent="-355600" eaLnBrk="1" hangingPunct="1">
              <a:lnSpc>
                <a:spcPct val="90000"/>
              </a:lnSpc>
              <a:spcBef>
                <a:spcPts val="1000"/>
              </a:spcBef>
              <a:buClr>
                <a:srgbClr val="C00000"/>
              </a:buClr>
              <a:buBlip>
                <a:blip r:embed="rId2"/>
              </a:buBlip>
              <a:defRPr/>
            </a:pPr>
            <a:r>
              <a:rPr lang="en-GB" dirty="0">
                <a:latin typeface="Century Gothic" panose="020B0502020202020204" pitchFamily="34" charset="0"/>
                <a:cs typeface="+mn-cs"/>
              </a:rPr>
              <a:t>Dongwook Kim took over the role of Specifications Manager starting from TSG#102.</a:t>
            </a:r>
          </a:p>
          <a:p>
            <a:pPr marL="357188" lvl="1" indent="-355600" eaLnBrk="1" hangingPunct="1">
              <a:lnSpc>
                <a:spcPct val="90000"/>
              </a:lnSpc>
              <a:spcBef>
                <a:spcPts val="1000"/>
              </a:spcBef>
              <a:buClr>
                <a:srgbClr val="C00000"/>
              </a:buClr>
              <a:buBlip>
                <a:blip r:embed="rId2"/>
              </a:buBlip>
              <a:defRPr/>
            </a:pPr>
            <a:r>
              <a:rPr lang="en-GB" dirty="0">
                <a:latin typeface="Century Gothic" panose="020B0502020202020204" pitchFamily="34" charset="0"/>
                <a:cs typeface="+mn-cs"/>
              </a:rPr>
              <a:t>Technical Officer supporting CT WG3</a:t>
            </a:r>
          </a:p>
          <a:p>
            <a:pPr marL="357188" lvl="1" indent="-355600" eaLnBrk="1" hangingPunct="1">
              <a:lnSpc>
                <a:spcPct val="90000"/>
              </a:lnSpc>
              <a:spcBef>
                <a:spcPts val="1000"/>
              </a:spcBef>
              <a:buClr>
                <a:srgbClr val="C00000"/>
              </a:buClr>
              <a:buBlip>
                <a:blip r:embed="rId2"/>
              </a:buBlip>
              <a:defRPr/>
            </a:pPr>
            <a:endParaRPr lang="en-GB" dirty="0">
              <a:latin typeface="Century Gothic" panose="020B0502020202020204" pitchFamily="34" charset="0"/>
              <a:cs typeface="+mn-cs"/>
            </a:endParaRPr>
          </a:p>
          <a:p>
            <a:pPr marL="1588" lvl="1" eaLnBrk="1" hangingPunct="1">
              <a:lnSpc>
                <a:spcPct val="90000"/>
              </a:lnSpc>
              <a:spcBef>
                <a:spcPts val="1000"/>
              </a:spcBef>
              <a:buClr>
                <a:srgbClr val="C00000"/>
              </a:buClr>
              <a:defRPr/>
            </a:pPr>
            <a:r>
              <a:rPr lang="en-GB" sz="1600" dirty="0">
                <a:latin typeface="Century Gothic" panose="020B0502020202020204" pitchFamily="34" charset="0"/>
                <a:cs typeface="+mn-cs"/>
              </a:rPr>
              <a:t>Dongwook started his career in telecommunications at KT where he worked as research engineer in the R&amp;D strategy department. In 2015, he started working at the GSM Association as networks technical specialist, where he served as the main editor of various whitepapers including “Road to 5G: Introduction and Migration” and “5G Implementation Guidelines”.  He joined ETSI in 2022 as technical officer, currently providing support for 3GPP TSG CT WG3 and coordination of CT aspects of the 3GPP work plan. </a:t>
            </a:r>
          </a:p>
          <a:p>
            <a:pPr marL="1588" lvl="1" eaLnBrk="1" hangingPunct="1">
              <a:lnSpc>
                <a:spcPct val="90000"/>
              </a:lnSpc>
              <a:spcBef>
                <a:spcPts val="1000"/>
              </a:spcBef>
              <a:buClr>
                <a:srgbClr val="C00000"/>
              </a:buClr>
              <a:defRPr/>
            </a:pPr>
            <a:endParaRPr lang="en-GB" dirty="0">
              <a:latin typeface="Century Gothic" panose="020B0502020202020204" pitchFamily="34" charset="0"/>
              <a:cs typeface="+mn-cs"/>
            </a:endParaRPr>
          </a:p>
        </p:txBody>
      </p:sp>
      <p:pic>
        <p:nvPicPr>
          <p:cNvPr id="6" name="Picture 5">
            <a:extLst>
              <a:ext uri="{FF2B5EF4-FFF2-40B4-BE49-F238E27FC236}">
                <a16:creationId xmlns:a16="http://schemas.microsoft.com/office/drawing/2014/main" id="{2F566E05-5695-2BD0-8B7C-5F2FF4928039}"/>
              </a:ext>
            </a:extLst>
          </p:cNvPr>
          <p:cNvPicPr>
            <a:picLocks noChangeAspect="1"/>
          </p:cNvPicPr>
          <p:nvPr/>
        </p:nvPicPr>
        <p:blipFill>
          <a:blip r:embed="rId3"/>
          <a:stretch>
            <a:fillRect/>
          </a:stretch>
        </p:blipFill>
        <p:spPr>
          <a:xfrm>
            <a:off x="9981593" y="2395643"/>
            <a:ext cx="1633045" cy="2448918"/>
          </a:xfrm>
          <a:prstGeom prst="rect">
            <a:avLst/>
          </a:prstGeom>
        </p:spPr>
      </p:pic>
    </p:spTree>
    <p:extLst>
      <p:ext uri="{BB962C8B-B14F-4D97-AF65-F5344CB8AC3E}">
        <p14:creationId xmlns:p14="http://schemas.microsoft.com/office/powerpoint/2010/main" val="1507865395"/>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72B0B3-4517-B982-64B8-60F1A6BBF998}"/>
              </a:ext>
            </a:extLst>
          </p:cNvPr>
          <p:cNvSpPr>
            <a:spLocks noGrp="1"/>
          </p:cNvSpPr>
          <p:nvPr>
            <p:ph type="title"/>
          </p:nvPr>
        </p:nvSpPr>
        <p:spPr/>
        <p:txBody>
          <a:bodyPr/>
          <a:lstStyle/>
          <a:p>
            <a:r>
              <a:rPr lang="en-GB" dirty="0"/>
              <a:t>Release 18 summary</a:t>
            </a:r>
          </a:p>
        </p:txBody>
      </p:sp>
      <p:sp>
        <p:nvSpPr>
          <p:cNvPr id="3" name="Content Placeholder 2">
            <a:extLst>
              <a:ext uri="{FF2B5EF4-FFF2-40B4-BE49-F238E27FC236}">
                <a16:creationId xmlns:a16="http://schemas.microsoft.com/office/drawing/2014/main" id="{D4828482-1388-2A76-D550-6BB33E178363}"/>
              </a:ext>
            </a:extLst>
          </p:cNvPr>
          <p:cNvSpPr>
            <a:spLocks noGrp="1"/>
          </p:cNvSpPr>
          <p:nvPr>
            <p:ph idx="1"/>
          </p:nvPr>
        </p:nvSpPr>
        <p:spPr/>
        <p:txBody>
          <a:bodyPr/>
          <a:lstStyle/>
          <a:p>
            <a:endParaRPr lang="en-GB" sz="2400" dirty="0">
              <a:latin typeface="Century Gothic" panose="020B0502020202020204" pitchFamily="34" charset="0"/>
            </a:endParaRPr>
          </a:p>
          <a:p>
            <a:endParaRPr lang="en-GB" sz="2400" dirty="0">
              <a:latin typeface="Century Gothic" panose="020B0502020202020204" pitchFamily="34" charset="0"/>
            </a:endParaRPr>
          </a:p>
          <a:p>
            <a:r>
              <a:rPr lang="en-GB" dirty="0">
                <a:latin typeface="Century Gothic" panose="020B0502020202020204" pitchFamily="34" charset="0"/>
              </a:rPr>
              <a:t>The  work on TR 21.918 (“Release 18 Description; Summary of Rel-18 Work Items” is initiated by Work Plan manager</a:t>
            </a:r>
          </a:p>
          <a:p>
            <a:endParaRPr lang="en-GB" sz="2400" dirty="0">
              <a:latin typeface="Century Gothic" panose="020B0502020202020204" pitchFamily="34" charset="0"/>
            </a:endParaRPr>
          </a:p>
          <a:p>
            <a:pPr lvl="1"/>
            <a:endParaRPr lang="en-GB" sz="2000" dirty="0">
              <a:latin typeface="Century Gothic" panose="020B0502020202020204" pitchFamily="34" charset="0"/>
            </a:endParaRPr>
          </a:p>
          <a:p>
            <a:pPr lvl="1"/>
            <a:endParaRPr lang="en-GB" sz="2000" dirty="0">
              <a:latin typeface="Century Gothic" panose="020B0502020202020204" pitchFamily="34" charset="0"/>
            </a:endParaRPr>
          </a:p>
        </p:txBody>
      </p:sp>
    </p:spTree>
    <p:extLst>
      <p:ext uri="{BB962C8B-B14F-4D97-AF65-F5344CB8AC3E}">
        <p14:creationId xmlns:p14="http://schemas.microsoft.com/office/powerpoint/2010/main" val="429128577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Line 33">
            <a:extLst>
              <a:ext uri="{FF2B5EF4-FFF2-40B4-BE49-F238E27FC236}">
                <a16:creationId xmlns:a16="http://schemas.microsoft.com/office/drawing/2014/main" id="{3EB9B253-3305-4E19-A91B-809F7A9AA69D}"/>
              </a:ext>
            </a:extLst>
          </p:cNvPr>
          <p:cNvSpPr>
            <a:spLocks noChangeShapeType="1"/>
          </p:cNvSpPr>
          <p:nvPr/>
        </p:nvSpPr>
        <p:spPr bwMode="auto">
          <a:xfrm flipV="1">
            <a:off x="7408690" y="2753673"/>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3" name="Line 33">
            <a:extLst>
              <a:ext uri="{FF2B5EF4-FFF2-40B4-BE49-F238E27FC236}">
                <a16:creationId xmlns:a16="http://schemas.microsoft.com/office/drawing/2014/main" id="{44DBF2EC-C74E-4CEA-A15E-ACDC2229B355}"/>
              </a:ext>
            </a:extLst>
          </p:cNvPr>
          <p:cNvSpPr>
            <a:spLocks noChangeShapeType="1"/>
          </p:cNvSpPr>
          <p:nvPr/>
        </p:nvSpPr>
        <p:spPr bwMode="auto">
          <a:xfrm flipV="1">
            <a:off x="7355854" y="333041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4" name="Line 33">
            <a:extLst>
              <a:ext uri="{FF2B5EF4-FFF2-40B4-BE49-F238E27FC236}">
                <a16:creationId xmlns:a16="http://schemas.microsoft.com/office/drawing/2014/main" id="{FC9175DF-FA79-41EF-93FE-95EC82366F77}"/>
              </a:ext>
            </a:extLst>
          </p:cNvPr>
          <p:cNvSpPr>
            <a:spLocks noChangeShapeType="1"/>
          </p:cNvSpPr>
          <p:nvPr/>
        </p:nvSpPr>
        <p:spPr bwMode="auto">
          <a:xfrm flipV="1">
            <a:off x="7520958" y="4720562"/>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5" name="Line 33">
            <a:extLst>
              <a:ext uri="{FF2B5EF4-FFF2-40B4-BE49-F238E27FC236}">
                <a16:creationId xmlns:a16="http://schemas.microsoft.com/office/drawing/2014/main" id="{BC97D9A3-7A2F-4AFB-B506-0A7E2F714919}"/>
              </a:ext>
            </a:extLst>
          </p:cNvPr>
          <p:cNvSpPr>
            <a:spLocks noChangeShapeType="1"/>
          </p:cNvSpPr>
          <p:nvPr/>
        </p:nvSpPr>
        <p:spPr bwMode="auto">
          <a:xfrm flipV="1">
            <a:off x="7382135" y="4327621"/>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cxnSp>
        <p:nvCxnSpPr>
          <p:cNvPr id="86" name="Straight Connector 85">
            <a:extLst>
              <a:ext uri="{FF2B5EF4-FFF2-40B4-BE49-F238E27FC236}">
                <a16:creationId xmlns:a16="http://schemas.microsoft.com/office/drawing/2014/main" id="{3514F9B2-34B8-4FA1-8409-387E932C71D5}"/>
              </a:ext>
            </a:extLst>
          </p:cNvPr>
          <p:cNvCxnSpPr/>
          <p:nvPr/>
        </p:nvCxnSpPr>
        <p:spPr>
          <a:xfrm>
            <a:off x="2604182" y="278056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7" name="Straight Connector 86">
            <a:extLst>
              <a:ext uri="{FF2B5EF4-FFF2-40B4-BE49-F238E27FC236}">
                <a16:creationId xmlns:a16="http://schemas.microsoft.com/office/drawing/2014/main" id="{48CECA5E-91E8-4EFA-BFCB-827467B500D3}"/>
              </a:ext>
            </a:extLst>
          </p:cNvPr>
          <p:cNvCxnSpPr/>
          <p:nvPr/>
        </p:nvCxnSpPr>
        <p:spPr>
          <a:xfrm>
            <a:off x="2313563" y="412848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8" name="Straight Connector 87">
            <a:extLst>
              <a:ext uri="{FF2B5EF4-FFF2-40B4-BE49-F238E27FC236}">
                <a16:creationId xmlns:a16="http://schemas.microsoft.com/office/drawing/2014/main" id="{531B62A2-683F-4726-928D-D35FBE5ADB5C}"/>
              </a:ext>
            </a:extLst>
          </p:cNvPr>
          <p:cNvCxnSpPr/>
          <p:nvPr/>
        </p:nvCxnSpPr>
        <p:spPr>
          <a:xfrm>
            <a:off x="2598599" y="3749100"/>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9" name="Straight Connector 88">
            <a:extLst>
              <a:ext uri="{FF2B5EF4-FFF2-40B4-BE49-F238E27FC236}">
                <a16:creationId xmlns:a16="http://schemas.microsoft.com/office/drawing/2014/main" id="{E5F2E33B-2E6A-4B14-97CA-88BFCAEA256C}"/>
              </a:ext>
            </a:extLst>
          </p:cNvPr>
          <p:cNvCxnSpPr/>
          <p:nvPr/>
        </p:nvCxnSpPr>
        <p:spPr>
          <a:xfrm>
            <a:off x="2598599" y="4130454"/>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0" name="Straight Connector 89">
            <a:extLst>
              <a:ext uri="{FF2B5EF4-FFF2-40B4-BE49-F238E27FC236}">
                <a16:creationId xmlns:a16="http://schemas.microsoft.com/office/drawing/2014/main" id="{26041D7E-D26B-405A-8BA9-7B7796FB7C7F}"/>
              </a:ext>
            </a:extLst>
          </p:cNvPr>
          <p:cNvCxnSpPr/>
          <p:nvPr/>
        </p:nvCxnSpPr>
        <p:spPr>
          <a:xfrm>
            <a:off x="2609815" y="5000877"/>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 name="Straight Connector 90">
            <a:extLst>
              <a:ext uri="{FF2B5EF4-FFF2-40B4-BE49-F238E27FC236}">
                <a16:creationId xmlns:a16="http://schemas.microsoft.com/office/drawing/2014/main" id="{BF113935-E4C4-4DD7-B511-036267387DA3}"/>
              </a:ext>
            </a:extLst>
          </p:cNvPr>
          <p:cNvCxnSpPr/>
          <p:nvPr/>
        </p:nvCxnSpPr>
        <p:spPr>
          <a:xfrm>
            <a:off x="2598599" y="5544749"/>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2" name="Line 57">
            <a:extLst>
              <a:ext uri="{FF2B5EF4-FFF2-40B4-BE49-F238E27FC236}">
                <a16:creationId xmlns:a16="http://schemas.microsoft.com/office/drawing/2014/main" id="{BDE16648-DB44-4E41-B3CF-B9073DE12229}"/>
              </a:ext>
            </a:extLst>
          </p:cNvPr>
          <p:cNvSpPr>
            <a:spLocks noChangeShapeType="1"/>
          </p:cNvSpPr>
          <p:nvPr/>
        </p:nvSpPr>
        <p:spPr bwMode="auto">
          <a:xfrm rot="5400000">
            <a:off x="1218206" y="4160959"/>
            <a:ext cx="2772000" cy="1121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3" name="Line 42">
            <a:extLst>
              <a:ext uri="{FF2B5EF4-FFF2-40B4-BE49-F238E27FC236}">
                <a16:creationId xmlns:a16="http://schemas.microsoft.com/office/drawing/2014/main" id="{0E80E78F-F47D-4A16-9685-3807E1E3B17F}"/>
              </a:ext>
            </a:extLst>
          </p:cNvPr>
          <p:cNvSpPr>
            <a:spLocks noChangeShapeType="1"/>
          </p:cNvSpPr>
          <p:nvPr/>
        </p:nvSpPr>
        <p:spPr bwMode="auto">
          <a:xfrm flipV="1">
            <a:off x="3625534" y="4425266"/>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4" name="Line 57">
            <a:extLst>
              <a:ext uri="{FF2B5EF4-FFF2-40B4-BE49-F238E27FC236}">
                <a16:creationId xmlns:a16="http://schemas.microsoft.com/office/drawing/2014/main" id="{56C44D5B-CF26-4D68-A2FA-2B4836044943}"/>
              </a:ext>
            </a:extLst>
          </p:cNvPr>
          <p:cNvSpPr>
            <a:spLocks noChangeShapeType="1"/>
          </p:cNvSpPr>
          <p:nvPr/>
        </p:nvSpPr>
        <p:spPr bwMode="auto">
          <a:xfrm>
            <a:off x="3652040" y="3490244"/>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5" name="Line 51">
            <a:extLst>
              <a:ext uri="{FF2B5EF4-FFF2-40B4-BE49-F238E27FC236}">
                <a16:creationId xmlns:a16="http://schemas.microsoft.com/office/drawing/2014/main" id="{6AF15D1C-4CCB-4243-A270-BD901662386F}"/>
              </a:ext>
            </a:extLst>
          </p:cNvPr>
          <p:cNvSpPr>
            <a:spLocks noChangeShapeType="1"/>
          </p:cNvSpPr>
          <p:nvPr/>
        </p:nvSpPr>
        <p:spPr bwMode="auto">
          <a:xfrm flipV="1">
            <a:off x="3637521" y="6100042"/>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6" name="Line 51">
            <a:extLst>
              <a:ext uri="{FF2B5EF4-FFF2-40B4-BE49-F238E27FC236}">
                <a16:creationId xmlns:a16="http://schemas.microsoft.com/office/drawing/2014/main" id="{A6CDCB40-B57B-4EAC-AC62-0F8C864902CA}"/>
              </a:ext>
            </a:extLst>
          </p:cNvPr>
          <p:cNvSpPr>
            <a:spLocks noChangeShapeType="1"/>
          </p:cNvSpPr>
          <p:nvPr/>
        </p:nvSpPr>
        <p:spPr bwMode="auto">
          <a:xfrm flipV="1">
            <a:off x="3574837" y="5824083"/>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7" name="Line 55">
            <a:extLst>
              <a:ext uri="{FF2B5EF4-FFF2-40B4-BE49-F238E27FC236}">
                <a16:creationId xmlns:a16="http://schemas.microsoft.com/office/drawing/2014/main" id="{85AA9361-B3C3-46AE-9E07-2C64589A268B}"/>
              </a:ext>
            </a:extLst>
          </p:cNvPr>
          <p:cNvSpPr>
            <a:spLocks noChangeShapeType="1"/>
          </p:cNvSpPr>
          <p:nvPr/>
        </p:nvSpPr>
        <p:spPr bwMode="auto">
          <a:xfrm>
            <a:off x="3676299" y="2529805"/>
            <a:ext cx="3682370"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8" name="Line 3">
            <a:extLst>
              <a:ext uri="{FF2B5EF4-FFF2-40B4-BE49-F238E27FC236}">
                <a16:creationId xmlns:a16="http://schemas.microsoft.com/office/drawing/2014/main" id="{F55267C3-5071-40B1-84A8-FE2FAFFC27F1}"/>
              </a:ext>
            </a:extLst>
          </p:cNvPr>
          <p:cNvSpPr>
            <a:spLocks noChangeShapeType="1"/>
          </p:cNvSpPr>
          <p:nvPr/>
        </p:nvSpPr>
        <p:spPr bwMode="auto">
          <a:xfrm>
            <a:off x="7298845" y="1917224"/>
            <a:ext cx="20679" cy="4335442"/>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9" name="AutoShape 5">
            <a:extLst>
              <a:ext uri="{FF2B5EF4-FFF2-40B4-BE49-F238E27FC236}">
                <a16:creationId xmlns:a16="http://schemas.microsoft.com/office/drawing/2014/main" id="{877D4B7D-7D10-47F7-8862-76D0CFE64421}"/>
              </a:ext>
            </a:extLst>
          </p:cNvPr>
          <p:cNvSpPr>
            <a:spLocks noChangeArrowheads="1"/>
          </p:cNvSpPr>
          <p:nvPr/>
        </p:nvSpPr>
        <p:spPr bwMode="auto">
          <a:xfrm>
            <a:off x="7760775" y="2116727"/>
            <a:ext cx="1470846" cy="362315"/>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Andrijana Brekalo</a:t>
            </a:r>
            <a:endParaRPr lang="en-US" sz="800" dirty="0">
              <a:highlight>
                <a:srgbClr val="FFFF00"/>
              </a:highlight>
            </a:endParaRPr>
          </a:p>
          <a:p>
            <a:pPr algn="ctr"/>
            <a:r>
              <a:rPr lang="en-US" sz="800" dirty="0"/>
              <a:t>Director ISU*, ETSI</a:t>
            </a:r>
          </a:p>
          <a:p>
            <a:pPr algn="ctr"/>
            <a:r>
              <a:rPr lang="en-US" sz="800" dirty="0"/>
              <a:t>3GPP Coordinator</a:t>
            </a:r>
          </a:p>
        </p:txBody>
      </p:sp>
      <p:sp>
        <p:nvSpPr>
          <p:cNvPr id="100" name="AutoShape 6">
            <a:extLst>
              <a:ext uri="{FF2B5EF4-FFF2-40B4-BE49-F238E27FC236}">
                <a16:creationId xmlns:a16="http://schemas.microsoft.com/office/drawing/2014/main" id="{FDD16FCD-BF65-4F8F-B068-77F44E6BA73A}"/>
              </a:ext>
            </a:extLst>
          </p:cNvPr>
          <p:cNvSpPr>
            <a:spLocks noChangeArrowheads="1"/>
          </p:cNvSpPr>
          <p:nvPr/>
        </p:nvSpPr>
        <p:spPr bwMode="auto">
          <a:xfrm>
            <a:off x="7797226" y="3201420"/>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a:p>
            <a:pPr algn="ctr"/>
            <a:r>
              <a:rPr lang="en-GB" sz="800" dirty="0"/>
              <a:t>Work Plan Coordinator </a:t>
            </a:r>
            <a:endParaRPr lang="en-US" sz="800" dirty="0"/>
          </a:p>
        </p:txBody>
      </p:sp>
      <p:sp>
        <p:nvSpPr>
          <p:cNvPr id="101" name="Rectangle 7">
            <a:extLst>
              <a:ext uri="{FF2B5EF4-FFF2-40B4-BE49-F238E27FC236}">
                <a16:creationId xmlns:a16="http://schemas.microsoft.com/office/drawing/2014/main" id="{83C2A78A-B5A0-4A7A-8BFB-501CDF189B38}"/>
              </a:ext>
            </a:extLst>
          </p:cNvPr>
          <p:cNvSpPr>
            <a:spLocks noChangeArrowheads="1"/>
          </p:cNvSpPr>
          <p:nvPr/>
        </p:nvSpPr>
        <p:spPr bwMode="auto">
          <a:xfrm>
            <a:off x="7760775" y="5130742"/>
            <a:ext cx="1616619" cy="1178606"/>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102" name="AutoShape 8">
            <a:extLst>
              <a:ext uri="{FF2B5EF4-FFF2-40B4-BE49-F238E27FC236}">
                <a16:creationId xmlns:a16="http://schemas.microsoft.com/office/drawing/2014/main" id="{FFB8C58D-8B05-4017-99A1-C45ECB192D1A}"/>
              </a:ext>
            </a:extLst>
          </p:cNvPr>
          <p:cNvSpPr>
            <a:spLocks noChangeArrowheads="1"/>
          </p:cNvSpPr>
          <p:nvPr/>
        </p:nvSpPr>
        <p:spPr bwMode="auto">
          <a:xfrm>
            <a:off x="7760775" y="4963807"/>
            <a:ext cx="1616619" cy="19509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03" name="AutoShape 9">
            <a:extLst>
              <a:ext uri="{FF2B5EF4-FFF2-40B4-BE49-F238E27FC236}">
                <a16:creationId xmlns:a16="http://schemas.microsoft.com/office/drawing/2014/main" id="{1AC5A7EC-2D40-409C-8FB2-5391F7576531}"/>
              </a:ext>
            </a:extLst>
          </p:cNvPr>
          <p:cNvSpPr>
            <a:spLocks noChangeArrowheads="1"/>
          </p:cNvSpPr>
          <p:nvPr/>
        </p:nvSpPr>
        <p:spPr bwMode="auto">
          <a:xfrm>
            <a:off x="7846137" y="5210458"/>
            <a:ext cx="1472160" cy="2550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Kooistra</a:t>
            </a:r>
            <a:br>
              <a:rPr lang="en-US" sz="800" dirty="0"/>
            </a:br>
            <a:r>
              <a:rPr lang="en-US" sz="800" dirty="0"/>
              <a:t>(liaisons)</a:t>
            </a:r>
          </a:p>
        </p:txBody>
      </p:sp>
      <p:sp>
        <p:nvSpPr>
          <p:cNvPr id="104" name="AutoShape 10">
            <a:extLst>
              <a:ext uri="{FF2B5EF4-FFF2-40B4-BE49-F238E27FC236}">
                <a16:creationId xmlns:a16="http://schemas.microsoft.com/office/drawing/2014/main" id="{3CFD7365-0AE8-481A-AAC0-3E0527A213CB}"/>
              </a:ext>
            </a:extLst>
          </p:cNvPr>
          <p:cNvSpPr>
            <a:spLocks noChangeArrowheads="1"/>
          </p:cNvSpPr>
          <p:nvPr/>
        </p:nvSpPr>
        <p:spPr bwMode="auto">
          <a:xfrm>
            <a:off x="7838258" y="5571827"/>
            <a:ext cx="1472160" cy="261646"/>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Elisabetta Comin</a:t>
            </a:r>
            <a:br>
              <a:rPr lang="en-US" sz="800" dirty="0"/>
            </a:br>
            <a:r>
              <a:rPr lang="en-US" sz="800" dirty="0"/>
              <a:t>(general </a:t>
            </a:r>
            <a:r>
              <a:rPr lang="en-US" sz="800" dirty="0" err="1"/>
              <a:t>admin,elections</a:t>
            </a:r>
            <a:r>
              <a:rPr lang="en-US" sz="800" dirty="0"/>
              <a:t>...)</a:t>
            </a:r>
          </a:p>
        </p:txBody>
      </p:sp>
      <p:sp>
        <p:nvSpPr>
          <p:cNvPr id="105" name="AutoShape 11">
            <a:extLst>
              <a:ext uri="{FF2B5EF4-FFF2-40B4-BE49-F238E27FC236}">
                <a16:creationId xmlns:a16="http://schemas.microsoft.com/office/drawing/2014/main" id="{AD891A1E-E53F-45D7-954F-99948D1B8C6D}"/>
              </a:ext>
            </a:extLst>
          </p:cNvPr>
          <p:cNvSpPr>
            <a:spLocks noChangeArrowheads="1"/>
          </p:cNvSpPr>
          <p:nvPr/>
        </p:nvSpPr>
        <p:spPr bwMode="auto">
          <a:xfrm>
            <a:off x="7825328" y="5938549"/>
            <a:ext cx="1472160" cy="24390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Wurffel</a:t>
            </a:r>
            <a:br>
              <a:rPr lang="en-US" sz="800" dirty="0"/>
            </a:br>
            <a:r>
              <a:rPr lang="en-US" sz="800" dirty="0"/>
              <a:t>(E3MAG, meetings, …)</a:t>
            </a:r>
          </a:p>
        </p:txBody>
      </p:sp>
      <p:sp>
        <p:nvSpPr>
          <p:cNvPr id="106" name="Line 13">
            <a:extLst>
              <a:ext uri="{FF2B5EF4-FFF2-40B4-BE49-F238E27FC236}">
                <a16:creationId xmlns:a16="http://schemas.microsoft.com/office/drawing/2014/main" id="{4361D057-F9C3-464C-8F40-89EDCBB1A975}"/>
              </a:ext>
            </a:extLst>
          </p:cNvPr>
          <p:cNvSpPr>
            <a:spLocks noChangeShapeType="1"/>
          </p:cNvSpPr>
          <p:nvPr/>
        </p:nvSpPr>
        <p:spPr bwMode="auto">
          <a:xfrm flipV="1">
            <a:off x="3607870" y="5262865"/>
            <a:ext cx="3677116"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7" name="AutoShape 14">
            <a:extLst>
              <a:ext uri="{FF2B5EF4-FFF2-40B4-BE49-F238E27FC236}">
                <a16:creationId xmlns:a16="http://schemas.microsoft.com/office/drawing/2014/main" id="{9835A81C-A345-405D-BE4C-EEB974CC69B2}"/>
              </a:ext>
            </a:extLst>
          </p:cNvPr>
          <p:cNvSpPr>
            <a:spLocks noChangeArrowheads="1"/>
          </p:cNvSpPr>
          <p:nvPr/>
        </p:nvSpPr>
        <p:spPr bwMode="auto">
          <a:xfrm>
            <a:off x="5129935" y="522162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108" name="AutoShape 17">
            <a:extLst>
              <a:ext uri="{FF2B5EF4-FFF2-40B4-BE49-F238E27FC236}">
                <a16:creationId xmlns:a16="http://schemas.microsoft.com/office/drawing/2014/main" id="{A955D2EE-EE19-403E-964D-E3A419ED9C79}"/>
              </a:ext>
            </a:extLst>
          </p:cNvPr>
          <p:cNvSpPr>
            <a:spLocks noChangeArrowheads="1"/>
          </p:cNvSpPr>
          <p:nvPr/>
        </p:nvSpPr>
        <p:spPr bwMode="auto">
          <a:xfrm>
            <a:off x="2801277" y="518598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Antoine Burckard</a:t>
            </a:r>
            <a:endParaRPr lang="en-US" sz="800" dirty="0">
              <a:highlight>
                <a:srgbClr val="FFFF00"/>
              </a:highlight>
            </a:endParaRPr>
          </a:p>
        </p:txBody>
      </p:sp>
      <p:sp>
        <p:nvSpPr>
          <p:cNvPr id="109" name="Line 19">
            <a:extLst>
              <a:ext uri="{FF2B5EF4-FFF2-40B4-BE49-F238E27FC236}">
                <a16:creationId xmlns:a16="http://schemas.microsoft.com/office/drawing/2014/main" id="{3669EDD0-CCE8-4E23-B6AD-CCBAE1BC7EBE}"/>
              </a:ext>
            </a:extLst>
          </p:cNvPr>
          <p:cNvSpPr>
            <a:spLocks noChangeShapeType="1"/>
          </p:cNvSpPr>
          <p:nvPr/>
        </p:nvSpPr>
        <p:spPr bwMode="auto">
          <a:xfrm>
            <a:off x="3525315" y="3946295"/>
            <a:ext cx="3767198" cy="634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0" name="AutoShape 20">
            <a:extLst>
              <a:ext uri="{FF2B5EF4-FFF2-40B4-BE49-F238E27FC236}">
                <a16:creationId xmlns:a16="http://schemas.microsoft.com/office/drawing/2014/main" id="{325E79C2-8E82-4ABA-840A-B598572290B6}"/>
              </a:ext>
            </a:extLst>
          </p:cNvPr>
          <p:cNvSpPr>
            <a:spLocks noChangeArrowheads="1"/>
          </p:cNvSpPr>
          <p:nvPr/>
        </p:nvSpPr>
        <p:spPr bwMode="auto">
          <a:xfrm>
            <a:off x="2801277" y="4350078"/>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Akansha Arora</a:t>
            </a:r>
          </a:p>
        </p:txBody>
      </p:sp>
      <p:sp>
        <p:nvSpPr>
          <p:cNvPr id="111" name="Line 27">
            <a:extLst>
              <a:ext uri="{FF2B5EF4-FFF2-40B4-BE49-F238E27FC236}">
                <a16:creationId xmlns:a16="http://schemas.microsoft.com/office/drawing/2014/main" id="{1790DA3E-0945-4164-8B57-D576D1BAC333}"/>
              </a:ext>
            </a:extLst>
          </p:cNvPr>
          <p:cNvSpPr>
            <a:spLocks noChangeShapeType="1"/>
          </p:cNvSpPr>
          <p:nvPr/>
        </p:nvSpPr>
        <p:spPr bwMode="auto">
          <a:xfrm>
            <a:off x="3598227" y="5001702"/>
            <a:ext cx="3546898"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2" name="AutoShape 28">
            <a:extLst>
              <a:ext uri="{FF2B5EF4-FFF2-40B4-BE49-F238E27FC236}">
                <a16:creationId xmlns:a16="http://schemas.microsoft.com/office/drawing/2014/main" id="{EDE33FEB-5828-480D-84BE-7BDB00D98AE4}"/>
              </a:ext>
            </a:extLst>
          </p:cNvPr>
          <p:cNvSpPr>
            <a:spLocks noChangeArrowheads="1"/>
          </p:cNvSpPr>
          <p:nvPr/>
        </p:nvSpPr>
        <p:spPr bwMode="auto">
          <a:xfrm>
            <a:off x="2801279" y="4925590"/>
            <a:ext cx="996076"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113" name="Line 29">
            <a:extLst>
              <a:ext uri="{FF2B5EF4-FFF2-40B4-BE49-F238E27FC236}">
                <a16:creationId xmlns:a16="http://schemas.microsoft.com/office/drawing/2014/main" id="{5DD22FE3-82A8-4190-BA76-B6D0F66BC795}"/>
              </a:ext>
            </a:extLst>
          </p:cNvPr>
          <p:cNvSpPr>
            <a:spLocks noChangeShapeType="1"/>
          </p:cNvSpPr>
          <p:nvPr/>
        </p:nvSpPr>
        <p:spPr bwMode="auto">
          <a:xfrm flipV="1">
            <a:off x="3565493" y="4732999"/>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4" name="AutoShape 30">
            <a:extLst>
              <a:ext uri="{FF2B5EF4-FFF2-40B4-BE49-F238E27FC236}">
                <a16:creationId xmlns:a16="http://schemas.microsoft.com/office/drawing/2014/main" id="{8D63BEE2-54C5-456E-9759-A3D8A6C08E62}"/>
              </a:ext>
            </a:extLst>
          </p:cNvPr>
          <p:cNvSpPr>
            <a:spLocks noChangeArrowheads="1"/>
          </p:cNvSpPr>
          <p:nvPr/>
        </p:nvSpPr>
        <p:spPr bwMode="auto">
          <a:xfrm>
            <a:off x="2801277" y="4654646"/>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115" name="AutoShape 31">
            <a:extLst>
              <a:ext uri="{FF2B5EF4-FFF2-40B4-BE49-F238E27FC236}">
                <a16:creationId xmlns:a16="http://schemas.microsoft.com/office/drawing/2014/main" id="{3D214867-FE34-43E3-BC84-1891C683A369}"/>
              </a:ext>
            </a:extLst>
          </p:cNvPr>
          <p:cNvSpPr>
            <a:spLocks noChangeArrowheads="1"/>
          </p:cNvSpPr>
          <p:nvPr/>
        </p:nvSpPr>
        <p:spPr bwMode="auto">
          <a:xfrm>
            <a:off x="5805909" y="469286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116" name="AutoShape 32">
            <a:extLst>
              <a:ext uri="{FF2B5EF4-FFF2-40B4-BE49-F238E27FC236}">
                <a16:creationId xmlns:a16="http://schemas.microsoft.com/office/drawing/2014/main" id="{75485AE0-4900-4A10-927B-9C27732C9C59}"/>
              </a:ext>
            </a:extLst>
          </p:cNvPr>
          <p:cNvSpPr>
            <a:spLocks noChangeArrowheads="1"/>
          </p:cNvSpPr>
          <p:nvPr/>
        </p:nvSpPr>
        <p:spPr bwMode="auto">
          <a:xfrm>
            <a:off x="5804597" y="478961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17" name="Line 33">
            <a:extLst>
              <a:ext uri="{FF2B5EF4-FFF2-40B4-BE49-F238E27FC236}">
                <a16:creationId xmlns:a16="http://schemas.microsoft.com/office/drawing/2014/main" id="{E91C2240-E73D-4142-9F3D-2F3FE015C2EC}"/>
              </a:ext>
            </a:extLst>
          </p:cNvPr>
          <p:cNvSpPr>
            <a:spLocks noChangeShapeType="1"/>
          </p:cNvSpPr>
          <p:nvPr/>
        </p:nvSpPr>
        <p:spPr bwMode="auto">
          <a:xfrm flipV="1">
            <a:off x="7269227" y="382364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8" name="AutoShape 34">
            <a:extLst>
              <a:ext uri="{FF2B5EF4-FFF2-40B4-BE49-F238E27FC236}">
                <a16:creationId xmlns:a16="http://schemas.microsoft.com/office/drawing/2014/main" id="{9D51D869-1E80-4C84-9A13-D5D56897FD1D}"/>
              </a:ext>
            </a:extLst>
          </p:cNvPr>
          <p:cNvSpPr>
            <a:spLocks noChangeArrowheads="1"/>
          </p:cNvSpPr>
          <p:nvPr/>
        </p:nvSpPr>
        <p:spPr bwMode="auto">
          <a:xfrm>
            <a:off x="7823814" y="4588436"/>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119" name="Line 35">
            <a:extLst>
              <a:ext uri="{FF2B5EF4-FFF2-40B4-BE49-F238E27FC236}">
                <a16:creationId xmlns:a16="http://schemas.microsoft.com/office/drawing/2014/main" id="{9C5CFCBD-98CF-4575-92C6-AD1BBCE0694D}"/>
              </a:ext>
            </a:extLst>
          </p:cNvPr>
          <p:cNvSpPr>
            <a:spLocks noChangeShapeType="1"/>
          </p:cNvSpPr>
          <p:nvPr/>
        </p:nvSpPr>
        <p:spPr bwMode="auto">
          <a:xfrm>
            <a:off x="3557965" y="4130454"/>
            <a:ext cx="371126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0" name="AutoShape 37">
            <a:extLst>
              <a:ext uri="{FF2B5EF4-FFF2-40B4-BE49-F238E27FC236}">
                <a16:creationId xmlns:a16="http://schemas.microsoft.com/office/drawing/2014/main" id="{FC966BF8-183D-4018-B150-3A752EC6A1CE}"/>
              </a:ext>
            </a:extLst>
          </p:cNvPr>
          <p:cNvSpPr>
            <a:spLocks noChangeArrowheads="1"/>
          </p:cNvSpPr>
          <p:nvPr/>
        </p:nvSpPr>
        <p:spPr bwMode="auto">
          <a:xfrm>
            <a:off x="2801277" y="406259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121" name="AutoShape 38">
            <a:extLst>
              <a:ext uri="{FF2B5EF4-FFF2-40B4-BE49-F238E27FC236}">
                <a16:creationId xmlns:a16="http://schemas.microsoft.com/office/drawing/2014/main" id="{DFAC8F92-22B3-49FA-B133-CF473D91B880}"/>
              </a:ext>
            </a:extLst>
          </p:cNvPr>
          <p:cNvSpPr>
            <a:spLocks noChangeArrowheads="1"/>
          </p:cNvSpPr>
          <p:nvPr/>
        </p:nvSpPr>
        <p:spPr bwMode="auto">
          <a:xfrm>
            <a:off x="3912547" y="4093709"/>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22" name="Line 39">
            <a:extLst>
              <a:ext uri="{FF2B5EF4-FFF2-40B4-BE49-F238E27FC236}">
                <a16:creationId xmlns:a16="http://schemas.microsoft.com/office/drawing/2014/main" id="{18BE037E-3D31-44B9-82A4-821ED016B54C}"/>
              </a:ext>
            </a:extLst>
          </p:cNvPr>
          <p:cNvSpPr>
            <a:spLocks noChangeShapeType="1"/>
          </p:cNvSpPr>
          <p:nvPr/>
        </p:nvSpPr>
        <p:spPr bwMode="auto">
          <a:xfrm>
            <a:off x="3574837" y="3681813"/>
            <a:ext cx="3713888"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3" name="AutoShape 41">
            <a:extLst>
              <a:ext uri="{FF2B5EF4-FFF2-40B4-BE49-F238E27FC236}">
                <a16:creationId xmlns:a16="http://schemas.microsoft.com/office/drawing/2014/main" id="{A6B4A80C-745F-4BB4-968E-F05B82EE3294}"/>
              </a:ext>
            </a:extLst>
          </p:cNvPr>
          <p:cNvSpPr>
            <a:spLocks noChangeArrowheads="1"/>
          </p:cNvSpPr>
          <p:nvPr/>
        </p:nvSpPr>
        <p:spPr bwMode="auto">
          <a:xfrm>
            <a:off x="5821349" y="6073610"/>
            <a:ext cx="735422" cy="80587"/>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24" name="AutoShape 45">
            <a:extLst>
              <a:ext uri="{FF2B5EF4-FFF2-40B4-BE49-F238E27FC236}">
                <a16:creationId xmlns:a16="http://schemas.microsoft.com/office/drawing/2014/main" id="{E9D2C101-20B2-4A64-8C8C-3AA5FC3E279D}"/>
              </a:ext>
            </a:extLst>
          </p:cNvPr>
          <p:cNvSpPr>
            <a:spLocks noChangeArrowheads="1"/>
          </p:cNvSpPr>
          <p:nvPr/>
        </p:nvSpPr>
        <p:spPr bwMode="auto">
          <a:xfrm>
            <a:off x="5802707" y="4882627"/>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25" name="AutoShape 48">
            <a:extLst>
              <a:ext uri="{FF2B5EF4-FFF2-40B4-BE49-F238E27FC236}">
                <a16:creationId xmlns:a16="http://schemas.microsoft.com/office/drawing/2014/main" id="{94039395-F56A-40C6-A8DD-5BC0D88CAADE}"/>
              </a:ext>
            </a:extLst>
          </p:cNvPr>
          <p:cNvSpPr>
            <a:spLocks noChangeArrowheads="1"/>
          </p:cNvSpPr>
          <p:nvPr/>
        </p:nvSpPr>
        <p:spPr bwMode="auto">
          <a:xfrm>
            <a:off x="5144566" y="3845070"/>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126" name="AutoShape 49">
            <a:extLst>
              <a:ext uri="{FF2B5EF4-FFF2-40B4-BE49-F238E27FC236}">
                <a16:creationId xmlns:a16="http://schemas.microsoft.com/office/drawing/2014/main" id="{1395CA41-9552-486E-9FF9-46963F99F687}"/>
              </a:ext>
            </a:extLst>
          </p:cNvPr>
          <p:cNvSpPr>
            <a:spLocks noChangeArrowheads="1"/>
          </p:cNvSpPr>
          <p:nvPr/>
        </p:nvSpPr>
        <p:spPr bwMode="auto">
          <a:xfrm>
            <a:off x="2804863" y="386004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127" name="AutoShape 50">
            <a:extLst>
              <a:ext uri="{FF2B5EF4-FFF2-40B4-BE49-F238E27FC236}">
                <a16:creationId xmlns:a16="http://schemas.microsoft.com/office/drawing/2014/main" id="{9DC57589-A75F-4118-91F5-3AB6FE0D3CF4}"/>
              </a:ext>
            </a:extLst>
          </p:cNvPr>
          <p:cNvSpPr>
            <a:spLocks noChangeArrowheads="1"/>
          </p:cNvSpPr>
          <p:nvPr/>
        </p:nvSpPr>
        <p:spPr bwMode="auto">
          <a:xfrm>
            <a:off x="5155119" y="3962273"/>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28" name="Line 51">
            <a:extLst>
              <a:ext uri="{FF2B5EF4-FFF2-40B4-BE49-F238E27FC236}">
                <a16:creationId xmlns:a16="http://schemas.microsoft.com/office/drawing/2014/main" id="{5FBEDF98-8C06-409E-AD10-4D9FDF145008}"/>
              </a:ext>
            </a:extLst>
          </p:cNvPr>
          <p:cNvSpPr>
            <a:spLocks noChangeShapeType="1"/>
          </p:cNvSpPr>
          <p:nvPr/>
        </p:nvSpPr>
        <p:spPr bwMode="auto">
          <a:xfrm flipV="1">
            <a:off x="3520842" y="5535544"/>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9" name="AutoShape 52">
            <a:extLst>
              <a:ext uri="{FF2B5EF4-FFF2-40B4-BE49-F238E27FC236}">
                <a16:creationId xmlns:a16="http://schemas.microsoft.com/office/drawing/2014/main" id="{BD7D9E49-1310-4E11-82D1-5D647D124C3E}"/>
              </a:ext>
            </a:extLst>
          </p:cNvPr>
          <p:cNvSpPr>
            <a:spLocks noChangeArrowheads="1"/>
          </p:cNvSpPr>
          <p:nvPr/>
        </p:nvSpPr>
        <p:spPr bwMode="auto">
          <a:xfrm>
            <a:off x="2801277" y="546612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130" name="AutoShape 53">
            <a:extLst>
              <a:ext uri="{FF2B5EF4-FFF2-40B4-BE49-F238E27FC236}">
                <a16:creationId xmlns:a16="http://schemas.microsoft.com/office/drawing/2014/main" id="{7A75D7B4-9E1E-439B-BC3D-0F6BD0D998F6}"/>
              </a:ext>
            </a:extLst>
          </p:cNvPr>
          <p:cNvSpPr>
            <a:spLocks noChangeArrowheads="1"/>
          </p:cNvSpPr>
          <p:nvPr/>
        </p:nvSpPr>
        <p:spPr bwMode="auto">
          <a:xfrm>
            <a:off x="3929973" y="5508241"/>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3</a:t>
            </a:r>
          </a:p>
        </p:txBody>
      </p:sp>
      <p:sp>
        <p:nvSpPr>
          <p:cNvPr id="131" name="AutoShape 54">
            <a:extLst>
              <a:ext uri="{FF2B5EF4-FFF2-40B4-BE49-F238E27FC236}">
                <a16:creationId xmlns:a16="http://schemas.microsoft.com/office/drawing/2014/main" id="{86739FEF-65CC-43D0-977F-36D2F245A886}"/>
              </a:ext>
            </a:extLst>
          </p:cNvPr>
          <p:cNvSpPr>
            <a:spLocks noChangeArrowheads="1"/>
          </p:cNvSpPr>
          <p:nvPr/>
        </p:nvSpPr>
        <p:spPr bwMode="auto">
          <a:xfrm>
            <a:off x="2816872" y="245550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132" name="AutoShape 56">
            <a:extLst>
              <a:ext uri="{FF2B5EF4-FFF2-40B4-BE49-F238E27FC236}">
                <a16:creationId xmlns:a16="http://schemas.microsoft.com/office/drawing/2014/main" id="{8DFF2D95-953E-4167-B8B8-38EDC2D4BA8A}"/>
              </a:ext>
            </a:extLst>
          </p:cNvPr>
          <p:cNvSpPr>
            <a:spLocks noChangeArrowheads="1"/>
          </p:cNvSpPr>
          <p:nvPr/>
        </p:nvSpPr>
        <p:spPr bwMode="auto">
          <a:xfrm>
            <a:off x="5144218" y="2496922"/>
            <a:ext cx="736738"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 name="Line 57">
            <a:extLst>
              <a:ext uri="{FF2B5EF4-FFF2-40B4-BE49-F238E27FC236}">
                <a16:creationId xmlns:a16="http://schemas.microsoft.com/office/drawing/2014/main" id="{CBFD780F-9D47-4D93-9D00-4D2CF25133F1}"/>
              </a:ext>
            </a:extLst>
          </p:cNvPr>
          <p:cNvSpPr>
            <a:spLocks noChangeShapeType="1"/>
          </p:cNvSpPr>
          <p:nvPr/>
        </p:nvSpPr>
        <p:spPr bwMode="auto">
          <a:xfrm>
            <a:off x="3582757" y="3042521"/>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4" name="AutoShape 58">
            <a:extLst>
              <a:ext uri="{FF2B5EF4-FFF2-40B4-BE49-F238E27FC236}">
                <a16:creationId xmlns:a16="http://schemas.microsoft.com/office/drawing/2014/main" id="{6BF9CAE8-6763-462D-B1E0-61F9BFC80FBB}"/>
              </a:ext>
            </a:extLst>
          </p:cNvPr>
          <p:cNvSpPr>
            <a:spLocks noChangeArrowheads="1"/>
          </p:cNvSpPr>
          <p:nvPr/>
        </p:nvSpPr>
        <p:spPr bwMode="auto">
          <a:xfrm>
            <a:off x="2816872" y="296850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135" name="AutoShape 59">
            <a:extLst>
              <a:ext uri="{FF2B5EF4-FFF2-40B4-BE49-F238E27FC236}">
                <a16:creationId xmlns:a16="http://schemas.microsoft.com/office/drawing/2014/main" id="{B61B19E1-40D2-4D97-BBEC-61E8117EA14E}"/>
              </a:ext>
            </a:extLst>
          </p:cNvPr>
          <p:cNvSpPr>
            <a:spLocks noChangeArrowheads="1"/>
          </p:cNvSpPr>
          <p:nvPr/>
        </p:nvSpPr>
        <p:spPr bwMode="auto">
          <a:xfrm>
            <a:off x="5155119" y="3006370"/>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137" name="AutoShape 61">
            <a:extLst>
              <a:ext uri="{FF2B5EF4-FFF2-40B4-BE49-F238E27FC236}">
                <a16:creationId xmlns:a16="http://schemas.microsoft.com/office/drawing/2014/main" id="{4C491ED7-AB21-42AE-9BDB-178BA34E4109}"/>
              </a:ext>
            </a:extLst>
          </p:cNvPr>
          <p:cNvSpPr>
            <a:spLocks noChangeArrowheads="1"/>
          </p:cNvSpPr>
          <p:nvPr/>
        </p:nvSpPr>
        <p:spPr bwMode="auto">
          <a:xfrm>
            <a:off x="7808056" y="3623398"/>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138" name="AutoShape 62">
            <a:extLst>
              <a:ext uri="{FF2B5EF4-FFF2-40B4-BE49-F238E27FC236}">
                <a16:creationId xmlns:a16="http://schemas.microsoft.com/office/drawing/2014/main" id="{99B50A5D-B2FF-4691-9808-D4257EF3D2E3}"/>
              </a:ext>
            </a:extLst>
          </p:cNvPr>
          <p:cNvSpPr>
            <a:spLocks noChangeArrowheads="1"/>
          </p:cNvSpPr>
          <p:nvPr/>
        </p:nvSpPr>
        <p:spPr bwMode="auto">
          <a:xfrm>
            <a:off x="3898758" y="4963808"/>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9" name="AutoShape 63">
            <a:extLst>
              <a:ext uri="{FF2B5EF4-FFF2-40B4-BE49-F238E27FC236}">
                <a16:creationId xmlns:a16="http://schemas.microsoft.com/office/drawing/2014/main" id="{83F84BDB-D0BB-45AF-A849-FF090F1AE625}"/>
              </a:ext>
            </a:extLst>
          </p:cNvPr>
          <p:cNvSpPr>
            <a:spLocks noChangeArrowheads="1"/>
          </p:cNvSpPr>
          <p:nvPr/>
        </p:nvSpPr>
        <p:spPr bwMode="auto">
          <a:xfrm>
            <a:off x="5804595" y="4387662"/>
            <a:ext cx="736738"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40" name="Line 64">
            <a:extLst>
              <a:ext uri="{FF2B5EF4-FFF2-40B4-BE49-F238E27FC236}">
                <a16:creationId xmlns:a16="http://schemas.microsoft.com/office/drawing/2014/main" id="{BC76DEB0-7913-4517-9C1A-F6AF1279BCFD}"/>
              </a:ext>
            </a:extLst>
          </p:cNvPr>
          <p:cNvSpPr>
            <a:spLocks noChangeShapeType="1"/>
          </p:cNvSpPr>
          <p:nvPr/>
        </p:nvSpPr>
        <p:spPr bwMode="auto">
          <a:xfrm>
            <a:off x="3526637" y="2759905"/>
            <a:ext cx="3728334" cy="9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41" name="AutoShape 65">
            <a:extLst>
              <a:ext uri="{FF2B5EF4-FFF2-40B4-BE49-F238E27FC236}">
                <a16:creationId xmlns:a16="http://schemas.microsoft.com/office/drawing/2014/main" id="{39E89B7D-95D1-4297-BC6D-D95A130AEF78}"/>
              </a:ext>
            </a:extLst>
          </p:cNvPr>
          <p:cNvSpPr>
            <a:spLocks noChangeArrowheads="1"/>
          </p:cNvSpPr>
          <p:nvPr/>
        </p:nvSpPr>
        <p:spPr bwMode="auto">
          <a:xfrm>
            <a:off x="3915969" y="2727649"/>
            <a:ext cx="735422"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142" name="AutoShape 71">
            <a:extLst>
              <a:ext uri="{FF2B5EF4-FFF2-40B4-BE49-F238E27FC236}">
                <a16:creationId xmlns:a16="http://schemas.microsoft.com/office/drawing/2014/main" id="{966F907E-6A0A-4336-9FF7-5D04A563C66B}"/>
              </a:ext>
            </a:extLst>
          </p:cNvPr>
          <p:cNvSpPr>
            <a:spLocks noChangeArrowheads="1"/>
          </p:cNvSpPr>
          <p:nvPr/>
        </p:nvSpPr>
        <p:spPr bwMode="auto">
          <a:xfrm>
            <a:off x="2816872" y="2712031"/>
            <a:ext cx="1001662" cy="1544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143" name="AutoShape 72">
            <a:extLst>
              <a:ext uri="{FF2B5EF4-FFF2-40B4-BE49-F238E27FC236}">
                <a16:creationId xmlns:a16="http://schemas.microsoft.com/office/drawing/2014/main" id="{67B14B0D-ECE4-4342-B3E5-D4A8D65766D3}"/>
              </a:ext>
            </a:extLst>
          </p:cNvPr>
          <p:cNvSpPr>
            <a:spLocks noChangeArrowheads="1"/>
          </p:cNvSpPr>
          <p:nvPr/>
        </p:nvSpPr>
        <p:spPr bwMode="auto">
          <a:xfrm>
            <a:off x="2801277" y="5464837"/>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Seonggu Shim</a:t>
            </a:r>
          </a:p>
        </p:txBody>
      </p:sp>
      <p:sp>
        <p:nvSpPr>
          <p:cNvPr id="144" name="AutoShape 75">
            <a:extLst>
              <a:ext uri="{FF2B5EF4-FFF2-40B4-BE49-F238E27FC236}">
                <a16:creationId xmlns:a16="http://schemas.microsoft.com/office/drawing/2014/main" id="{0C4C0C77-C55D-48CE-B44C-5FCDC6BAC089}"/>
              </a:ext>
            </a:extLst>
          </p:cNvPr>
          <p:cNvSpPr>
            <a:spLocks noChangeArrowheads="1"/>
          </p:cNvSpPr>
          <p:nvPr/>
        </p:nvSpPr>
        <p:spPr bwMode="auto">
          <a:xfrm>
            <a:off x="2816872" y="2959480"/>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Mirko Cano</a:t>
            </a:r>
            <a:endParaRPr lang="en-US" sz="800" dirty="0"/>
          </a:p>
        </p:txBody>
      </p:sp>
      <p:sp>
        <p:nvSpPr>
          <p:cNvPr id="145" name="AutoShape 76">
            <a:extLst>
              <a:ext uri="{FF2B5EF4-FFF2-40B4-BE49-F238E27FC236}">
                <a16:creationId xmlns:a16="http://schemas.microsoft.com/office/drawing/2014/main" id="{4A54F57F-C69D-4E0F-B28C-104B0424D69F}"/>
              </a:ext>
            </a:extLst>
          </p:cNvPr>
          <p:cNvSpPr>
            <a:spLocks noChangeArrowheads="1"/>
          </p:cNvSpPr>
          <p:nvPr/>
        </p:nvSpPr>
        <p:spPr bwMode="auto">
          <a:xfrm>
            <a:off x="7830381" y="4167866"/>
            <a:ext cx="1470846" cy="3181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Mathieu Mangion</a:t>
            </a:r>
            <a:br>
              <a:rPr lang="en-US" sz="800" dirty="0"/>
            </a:br>
            <a:r>
              <a:rPr lang="en-US" sz="800" dirty="0"/>
              <a:t>IT Systems Administrator</a:t>
            </a:r>
            <a:r>
              <a:rPr lang="en-GB" sz="800" dirty="0"/>
              <a:t> </a:t>
            </a:r>
            <a:endParaRPr lang="en-US" sz="800" dirty="0"/>
          </a:p>
        </p:txBody>
      </p:sp>
      <p:sp>
        <p:nvSpPr>
          <p:cNvPr id="146" name="AutoShape 23">
            <a:extLst>
              <a:ext uri="{FF2B5EF4-FFF2-40B4-BE49-F238E27FC236}">
                <a16:creationId xmlns:a16="http://schemas.microsoft.com/office/drawing/2014/main" id="{882EF732-AF13-44B1-AF2F-032359BBEF25}"/>
              </a:ext>
            </a:extLst>
          </p:cNvPr>
          <p:cNvSpPr>
            <a:spLocks noChangeArrowheads="1"/>
          </p:cNvSpPr>
          <p:nvPr/>
        </p:nvSpPr>
        <p:spPr bwMode="auto">
          <a:xfrm>
            <a:off x="3967375" y="3675152"/>
            <a:ext cx="735509"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148" name="AutoShape 34">
            <a:extLst>
              <a:ext uri="{FF2B5EF4-FFF2-40B4-BE49-F238E27FC236}">
                <a16:creationId xmlns:a16="http://schemas.microsoft.com/office/drawing/2014/main" id="{EF08708A-513C-424B-8974-F749DACFC7D0}"/>
              </a:ext>
            </a:extLst>
          </p:cNvPr>
          <p:cNvSpPr>
            <a:spLocks noChangeArrowheads="1"/>
          </p:cNvSpPr>
          <p:nvPr/>
        </p:nvSpPr>
        <p:spPr bwMode="auto">
          <a:xfrm>
            <a:off x="7851393" y="4590368"/>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Olivier Genoud</a:t>
            </a:r>
          </a:p>
          <a:p>
            <a:pPr algn="ctr"/>
            <a:r>
              <a:rPr lang="en-US" sz="800" dirty="0"/>
              <a:t>TTCN Support</a:t>
            </a:r>
          </a:p>
        </p:txBody>
      </p:sp>
      <p:sp>
        <p:nvSpPr>
          <p:cNvPr id="149" name="AutoShape 72">
            <a:extLst>
              <a:ext uri="{FF2B5EF4-FFF2-40B4-BE49-F238E27FC236}">
                <a16:creationId xmlns:a16="http://schemas.microsoft.com/office/drawing/2014/main" id="{B715D504-440D-4AEB-B1BC-D096800ADA81}"/>
              </a:ext>
            </a:extLst>
          </p:cNvPr>
          <p:cNvSpPr>
            <a:spLocks noChangeArrowheads="1"/>
          </p:cNvSpPr>
          <p:nvPr/>
        </p:nvSpPr>
        <p:spPr bwMode="auto">
          <a:xfrm>
            <a:off x="2801277" y="573922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Bernt Mattsson</a:t>
            </a:r>
          </a:p>
        </p:txBody>
      </p:sp>
      <p:sp>
        <p:nvSpPr>
          <p:cNvPr id="150" name="Line 57">
            <a:extLst>
              <a:ext uri="{FF2B5EF4-FFF2-40B4-BE49-F238E27FC236}">
                <a16:creationId xmlns:a16="http://schemas.microsoft.com/office/drawing/2014/main" id="{8437E655-FF22-4868-A9EF-339E45DEFD61}"/>
              </a:ext>
            </a:extLst>
          </p:cNvPr>
          <p:cNvSpPr>
            <a:spLocks noChangeShapeType="1"/>
          </p:cNvSpPr>
          <p:nvPr/>
        </p:nvSpPr>
        <p:spPr bwMode="auto">
          <a:xfrm>
            <a:off x="3663270" y="1992180"/>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1" name="AutoShape 78">
            <a:extLst>
              <a:ext uri="{FF2B5EF4-FFF2-40B4-BE49-F238E27FC236}">
                <a16:creationId xmlns:a16="http://schemas.microsoft.com/office/drawing/2014/main" id="{0F60B983-1AEE-47AD-B1DE-104B6AAC5C11}"/>
              </a:ext>
            </a:extLst>
          </p:cNvPr>
          <p:cNvSpPr>
            <a:spLocks noChangeArrowheads="1"/>
          </p:cNvSpPr>
          <p:nvPr/>
        </p:nvSpPr>
        <p:spPr bwMode="auto">
          <a:xfrm>
            <a:off x="4550627" y="1959150"/>
            <a:ext cx="735422" cy="81179"/>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52" name="AutoShape 25">
            <a:extLst>
              <a:ext uri="{FF2B5EF4-FFF2-40B4-BE49-F238E27FC236}">
                <a16:creationId xmlns:a16="http://schemas.microsoft.com/office/drawing/2014/main" id="{67A22FD6-FC14-40D4-AC3D-1CE1477DF24F}"/>
              </a:ext>
            </a:extLst>
          </p:cNvPr>
          <p:cNvSpPr>
            <a:spLocks noChangeArrowheads="1"/>
          </p:cNvSpPr>
          <p:nvPr/>
        </p:nvSpPr>
        <p:spPr bwMode="auto">
          <a:xfrm>
            <a:off x="2797477" y="1858647"/>
            <a:ext cx="1001662" cy="22377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Issam Toufik</a:t>
            </a:r>
          </a:p>
          <a:p>
            <a:pPr algn="ctr"/>
            <a:r>
              <a:rPr lang="en-US" sz="800" dirty="0"/>
              <a:t>CTO, ETSI</a:t>
            </a:r>
          </a:p>
        </p:txBody>
      </p:sp>
      <p:sp>
        <p:nvSpPr>
          <p:cNvPr id="153" name="Line 57">
            <a:extLst>
              <a:ext uri="{FF2B5EF4-FFF2-40B4-BE49-F238E27FC236}">
                <a16:creationId xmlns:a16="http://schemas.microsoft.com/office/drawing/2014/main" id="{FD3EB23A-4602-4A7D-8CF8-D2EDBE445066}"/>
              </a:ext>
            </a:extLst>
          </p:cNvPr>
          <p:cNvSpPr>
            <a:spLocks noChangeShapeType="1"/>
          </p:cNvSpPr>
          <p:nvPr/>
        </p:nvSpPr>
        <p:spPr bwMode="auto">
          <a:xfrm>
            <a:off x="3619981" y="2292342"/>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4" name="AutoShape 24">
            <a:extLst>
              <a:ext uri="{FF2B5EF4-FFF2-40B4-BE49-F238E27FC236}">
                <a16:creationId xmlns:a16="http://schemas.microsoft.com/office/drawing/2014/main" id="{C4B57CD4-9785-4412-8662-930AEC310DA5}"/>
              </a:ext>
            </a:extLst>
          </p:cNvPr>
          <p:cNvSpPr>
            <a:spLocks noChangeArrowheads="1"/>
          </p:cNvSpPr>
          <p:nvPr/>
        </p:nvSpPr>
        <p:spPr bwMode="auto">
          <a:xfrm>
            <a:off x="2816874" y="2213480"/>
            <a:ext cx="1001780" cy="15378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55" name="AutoShape 66">
            <a:extLst>
              <a:ext uri="{FF2B5EF4-FFF2-40B4-BE49-F238E27FC236}">
                <a16:creationId xmlns:a16="http://schemas.microsoft.com/office/drawing/2014/main" id="{3D0B0CA1-FEC5-4A28-936C-7F7949DF425A}"/>
              </a:ext>
            </a:extLst>
          </p:cNvPr>
          <p:cNvSpPr>
            <a:spLocks noChangeArrowheads="1"/>
          </p:cNvSpPr>
          <p:nvPr/>
        </p:nvSpPr>
        <p:spPr bwMode="auto">
          <a:xfrm>
            <a:off x="3936269" y="2254571"/>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156" name="AutoShape 14">
            <a:extLst>
              <a:ext uri="{FF2B5EF4-FFF2-40B4-BE49-F238E27FC236}">
                <a16:creationId xmlns:a16="http://schemas.microsoft.com/office/drawing/2014/main" id="{09B85780-55F4-4625-9139-1B88ED69D64B}"/>
              </a:ext>
            </a:extLst>
          </p:cNvPr>
          <p:cNvSpPr>
            <a:spLocks noChangeArrowheads="1"/>
          </p:cNvSpPr>
          <p:nvPr/>
        </p:nvSpPr>
        <p:spPr bwMode="auto">
          <a:xfrm>
            <a:off x="5133850" y="577689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6</a:t>
            </a:r>
          </a:p>
        </p:txBody>
      </p:sp>
      <p:sp>
        <p:nvSpPr>
          <p:cNvPr id="157" name="AutoShape 59">
            <a:extLst>
              <a:ext uri="{FF2B5EF4-FFF2-40B4-BE49-F238E27FC236}">
                <a16:creationId xmlns:a16="http://schemas.microsoft.com/office/drawing/2014/main" id="{0F08822D-59B7-49A8-9B72-41BE3A692C45}"/>
              </a:ext>
            </a:extLst>
          </p:cNvPr>
          <p:cNvSpPr>
            <a:spLocks noChangeArrowheads="1"/>
          </p:cNvSpPr>
          <p:nvPr/>
        </p:nvSpPr>
        <p:spPr bwMode="auto">
          <a:xfrm>
            <a:off x="5184170" y="3454538"/>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3-LI</a:t>
            </a:r>
          </a:p>
        </p:txBody>
      </p:sp>
      <p:sp>
        <p:nvSpPr>
          <p:cNvPr id="158" name="AutoShape 75">
            <a:extLst>
              <a:ext uri="{FF2B5EF4-FFF2-40B4-BE49-F238E27FC236}">
                <a16:creationId xmlns:a16="http://schemas.microsoft.com/office/drawing/2014/main" id="{8E0C73AB-58EE-4821-AA69-3FEF98481956}"/>
              </a:ext>
            </a:extLst>
          </p:cNvPr>
          <p:cNvSpPr>
            <a:spLocks noChangeArrowheads="1"/>
          </p:cNvSpPr>
          <p:nvPr/>
        </p:nvSpPr>
        <p:spPr bwMode="auto">
          <a:xfrm>
            <a:off x="2824331" y="3425287"/>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Carmine (Lino) Rizzo</a:t>
            </a:r>
          </a:p>
        </p:txBody>
      </p:sp>
      <p:sp>
        <p:nvSpPr>
          <p:cNvPr id="159" name="AutoShape 72">
            <a:extLst>
              <a:ext uri="{FF2B5EF4-FFF2-40B4-BE49-F238E27FC236}">
                <a16:creationId xmlns:a16="http://schemas.microsoft.com/office/drawing/2014/main" id="{35BDA808-6CF0-44DC-8DD7-360B04908DDA}"/>
              </a:ext>
            </a:extLst>
          </p:cNvPr>
          <p:cNvSpPr>
            <a:spLocks noChangeArrowheads="1"/>
          </p:cNvSpPr>
          <p:nvPr/>
        </p:nvSpPr>
        <p:spPr bwMode="auto">
          <a:xfrm>
            <a:off x="2811993" y="364143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Carolyn Taylor</a:t>
            </a:r>
          </a:p>
        </p:txBody>
      </p:sp>
      <p:sp>
        <p:nvSpPr>
          <p:cNvPr id="160" name="AutoShape 24">
            <a:extLst>
              <a:ext uri="{FF2B5EF4-FFF2-40B4-BE49-F238E27FC236}">
                <a16:creationId xmlns:a16="http://schemas.microsoft.com/office/drawing/2014/main" id="{56D02A29-3879-4F04-8D27-9D0184D1C446}"/>
              </a:ext>
            </a:extLst>
          </p:cNvPr>
          <p:cNvSpPr>
            <a:spLocks noChangeArrowheads="1"/>
          </p:cNvSpPr>
          <p:nvPr/>
        </p:nvSpPr>
        <p:spPr bwMode="auto">
          <a:xfrm rot="16200000">
            <a:off x="1814156" y="4036013"/>
            <a:ext cx="983147" cy="1567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Achraf Khsiba</a:t>
            </a:r>
          </a:p>
        </p:txBody>
      </p:sp>
      <p:sp>
        <p:nvSpPr>
          <p:cNvPr id="161" name="AutoShape 5">
            <a:extLst>
              <a:ext uri="{FF2B5EF4-FFF2-40B4-BE49-F238E27FC236}">
                <a16:creationId xmlns:a16="http://schemas.microsoft.com/office/drawing/2014/main" id="{B8AA91AA-90A5-4FAF-8CCE-1D2CD2934ABC}"/>
              </a:ext>
            </a:extLst>
          </p:cNvPr>
          <p:cNvSpPr>
            <a:spLocks noChangeArrowheads="1"/>
          </p:cNvSpPr>
          <p:nvPr/>
        </p:nvSpPr>
        <p:spPr bwMode="auto">
          <a:xfrm>
            <a:off x="7786995" y="2511232"/>
            <a:ext cx="1470846" cy="28576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Dongwook Kim</a:t>
            </a:r>
          </a:p>
          <a:p>
            <a:pPr algn="ctr"/>
            <a:r>
              <a:rPr lang="en-US" sz="800" dirty="0"/>
              <a:t>Specifications Manager</a:t>
            </a:r>
          </a:p>
        </p:txBody>
      </p:sp>
      <p:sp>
        <p:nvSpPr>
          <p:cNvPr id="162" name="AutoShape 20">
            <a:extLst>
              <a:ext uri="{FF2B5EF4-FFF2-40B4-BE49-F238E27FC236}">
                <a16:creationId xmlns:a16="http://schemas.microsoft.com/office/drawing/2014/main" id="{2DC077F6-77AC-4570-8A87-680772804667}"/>
              </a:ext>
            </a:extLst>
          </p:cNvPr>
          <p:cNvSpPr>
            <a:spLocks noChangeArrowheads="1"/>
          </p:cNvSpPr>
          <p:nvPr/>
        </p:nvSpPr>
        <p:spPr bwMode="auto">
          <a:xfrm>
            <a:off x="2796362" y="6026482"/>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Dongwook Kim</a:t>
            </a:r>
          </a:p>
        </p:txBody>
      </p:sp>
      <p:sp>
        <p:nvSpPr>
          <p:cNvPr id="3" name="Title 2">
            <a:extLst>
              <a:ext uri="{FF2B5EF4-FFF2-40B4-BE49-F238E27FC236}">
                <a16:creationId xmlns:a16="http://schemas.microsoft.com/office/drawing/2014/main" id="{E615D784-AEBC-4C44-AFB1-F4DB16E8FA1F}"/>
              </a:ext>
            </a:extLst>
          </p:cNvPr>
          <p:cNvSpPr>
            <a:spLocks noGrp="1"/>
          </p:cNvSpPr>
          <p:nvPr>
            <p:ph type="title"/>
          </p:nvPr>
        </p:nvSpPr>
        <p:spPr/>
        <p:txBody>
          <a:bodyPr/>
          <a:lstStyle/>
          <a:p>
            <a:r>
              <a:rPr lang="en-GB" dirty="0"/>
              <a:t>3GPP Support Team</a:t>
            </a:r>
          </a:p>
        </p:txBody>
      </p:sp>
      <p:sp>
        <p:nvSpPr>
          <p:cNvPr id="7" name="AutoShape 75">
            <a:extLst>
              <a:ext uri="{FF2B5EF4-FFF2-40B4-BE49-F238E27FC236}">
                <a16:creationId xmlns:a16="http://schemas.microsoft.com/office/drawing/2014/main" id="{D74424EC-0584-FB03-1FD0-556AA82B42AE}"/>
              </a:ext>
            </a:extLst>
          </p:cNvPr>
          <p:cNvSpPr>
            <a:spLocks noChangeArrowheads="1"/>
          </p:cNvSpPr>
          <p:nvPr/>
        </p:nvSpPr>
        <p:spPr bwMode="auto">
          <a:xfrm>
            <a:off x="2811993" y="3137941"/>
            <a:ext cx="1001662" cy="24814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endParaRPr lang="en-US" sz="800" dirty="0"/>
          </a:p>
          <a:p>
            <a:pPr algn="ctr"/>
            <a:r>
              <a:rPr lang="en-US" sz="800" dirty="0"/>
              <a:t>Antoine Mouquet</a:t>
            </a:r>
          </a:p>
          <a:p>
            <a:pPr algn="ctr"/>
            <a:endParaRPr lang="en-US" sz="800" dirty="0"/>
          </a:p>
        </p:txBody>
      </p:sp>
      <p:sp>
        <p:nvSpPr>
          <p:cNvPr id="8" name="Line 57">
            <a:extLst>
              <a:ext uri="{FF2B5EF4-FFF2-40B4-BE49-F238E27FC236}">
                <a16:creationId xmlns:a16="http://schemas.microsoft.com/office/drawing/2014/main" id="{58A0DE26-404A-D20A-CEED-E643434A120D}"/>
              </a:ext>
            </a:extLst>
          </p:cNvPr>
          <p:cNvSpPr>
            <a:spLocks noChangeShapeType="1"/>
          </p:cNvSpPr>
          <p:nvPr/>
        </p:nvSpPr>
        <p:spPr bwMode="auto">
          <a:xfrm>
            <a:off x="3699963" y="3248841"/>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 name="AutoShape 60">
            <a:extLst>
              <a:ext uri="{FF2B5EF4-FFF2-40B4-BE49-F238E27FC236}">
                <a16:creationId xmlns:a16="http://schemas.microsoft.com/office/drawing/2014/main" id="{7DACEA6D-4220-1EEC-B2E9-C950F84CDD77}"/>
              </a:ext>
            </a:extLst>
          </p:cNvPr>
          <p:cNvSpPr>
            <a:spLocks noChangeArrowheads="1"/>
          </p:cNvSpPr>
          <p:nvPr/>
        </p:nvSpPr>
        <p:spPr bwMode="auto">
          <a:xfrm>
            <a:off x="5149773" y="3228450"/>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10" name="Oval 9">
            <a:extLst>
              <a:ext uri="{FF2B5EF4-FFF2-40B4-BE49-F238E27FC236}">
                <a16:creationId xmlns:a16="http://schemas.microsoft.com/office/drawing/2014/main" id="{B3ADF4EA-6EA2-F234-DF9A-EFC3DD71A05B}"/>
              </a:ext>
            </a:extLst>
          </p:cNvPr>
          <p:cNvSpPr/>
          <p:nvPr/>
        </p:nvSpPr>
        <p:spPr>
          <a:xfrm>
            <a:off x="2773215" y="3159394"/>
            <a:ext cx="1052778" cy="185840"/>
          </a:xfrm>
          <a:prstGeom prst="ellipse">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Oval 10">
            <a:extLst>
              <a:ext uri="{FF2B5EF4-FFF2-40B4-BE49-F238E27FC236}">
                <a16:creationId xmlns:a16="http://schemas.microsoft.com/office/drawing/2014/main" id="{728D389E-6E95-DDCE-7DDE-410CFE7DE391}"/>
              </a:ext>
            </a:extLst>
          </p:cNvPr>
          <p:cNvSpPr/>
          <p:nvPr/>
        </p:nvSpPr>
        <p:spPr>
          <a:xfrm>
            <a:off x="2793239" y="5166532"/>
            <a:ext cx="1052778" cy="185840"/>
          </a:xfrm>
          <a:prstGeom prst="ellipse">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Oval 12">
            <a:extLst>
              <a:ext uri="{FF2B5EF4-FFF2-40B4-BE49-F238E27FC236}">
                <a16:creationId xmlns:a16="http://schemas.microsoft.com/office/drawing/2014/main" id="{1C779846-C384-6470-32D5-3124AA59661F}"/>
              </a:ext>
            </a:extLst>
          </p:cNvPr>
          <p:cNvSpPr/>
          <p:nvPr/>
        </p:nvSpPr>
        <p:spPr>
          <a:xfrm>
            <a:off x="7852997" y="2480974"/>
            <a:ext cx="1262813" cy="385507"/>
          </a:xfrm>
          <a:prstGeom prst="ellipse">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Box 3">
            <a:extLst>
              <a:ext uri="{FF2B5EF4-FFF2-40B4-BE49-F238E27FC236}">
                <a16:creationId xmlns:a16="http://schemas.microsoft.com/office/drawing/2014/main" id="{1780073E-50B3-C973-6A28-7C81BF148DE5}"/>
              </a:ext>
            </a:extLst>
          </p:cNvPr>
          <p:cNvSpPr txBox="1"/>
          <p:nvPr/>
        </p:nvSpPr>
        <p:spPr>
          <a:xfrm>
            <a:off x="9441947" y="6154197"/>
            <a:ext cx="1449436" cy="246221"/>
          </a:xfrm>
          <a:prstGeom prst="rect">
            <a:avLst/>
          </a:prstGeom>
          <a:noFill/>
        </p:spPr>
        <p:txBody>
          <a:bodyPr wrap="none" rtlCol="0">
            <a:spAutoFit/>
          </a:bodyPr>
          <a:ls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r>
              <a:rPr lang="fr-FR" sz="1000" dirty="0"/>
              <a:t>* </a:t>
            </a:r>
            <a:r>
              <a:rPr lang="fr-FR" sz="900" dirty="0"/>
              <a:t>IoT, </a:t>
            </a:r>
            <a:r>
              <a:rPr lang="fr-FR" sz="900" dirty="0" err="1"/>
              <a:t>Sectors</a:t>
            </a:r>
            <a:r>
              <a:rPr lang="fr-FR" sz="900" dirty="0"/>
              <a:t> and </a:t>
            </a:r>
            <a:r>
              <a:rPr lang="fr-FR" sz="900" dirty="0" err="1"/>
              <a:t>Users</a:t>
            </a:r>
            <a:endParaRPr lang="en-GB" sz="900" dirty="0"/>
          </a:p>
        </p:txBody>
      </p:sp>
      <p:sp>
        <p:nvSpPr>
          <p:cNvPr id="4" name="AutoShape 5">
            <a:extLst>
              <a:ext uri="{FF2B5EF4-FFF2-40B4-BE49-F238E27FC236}">
                <a16:creationId xmlns:a16="http://schemas.microsoft.com/office/drawing/2014/main" id="{76D1ADD1-DB6F-7BCC-50BA-976232E90A26}"/>
              </a:ext>
            </a:extLst>
          </p:cNvPr>
          <p:cNvSpPr>
            <a:spLocks noChangeArrowheads="1"/>
          </p:cNvSpPr>
          <p:nvPr/>
        </p:nvSpPr>
        <p:spPr bwMode="auto">
          <a:xfrm>
            <a:off x="7813852" y="2871606"/>
            <a:ext cx="1470846" cy="28576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Frederic Firmin</a:t>
            </a:r>
          </a:p>
          <a:p>
            <a:pPr algn="ctr"/>
            <a:r>
              <a:rPr lang="en-US" sz="800" dirty="0"/>
              <a:t>Tools and Methods</a:t>
            </a:r>
          </a:p>
        </p:txBody>
      </p:sp>
    </p:spTree>
    <p:extLst>
      <p:ext uri="{BB962C8B-B14F-4D97-AF65-F5344CB8AC3E}">
        <p14:creationId xmlns:p14="http://schemas.microsoft.com/office/powerpoint/2010/main" val="2175674980"/>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A close up of a sign&#10;&#10;Description automatically generated">
            <a:extLst>
              <a:ext uri="{FF2B5EF4-FFF2-40B4-BE49-F238E27FC236}">
                <a16:creationId xmlns:a16="http://schemas.microsoft.com/office/drawing/2014/main" id="{20A89781-7C25-4806-A677-7A0F30308D4A}"/>
              </a:ext>
            </a:extLst>
          </p:cNvPr>
          <p:cNvPicPr>
            <a:picLocks noChangeAspect="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652982" y="2344882"/>
            <a:ext cx="4886037" cy="3450764"/>
          </a:xfrm>
          <a:prstGeom prst="rect">
            <a:avLst/>
          </a:prstGeom>
        </p:spPr>
      </p:pic>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solidFill>
                  <a:srgbClr val="C00000"/>
                </a:solidFill>
                <a:latin typeface="Century Gothic" panose="020B0502020202020204" pitchFamily="34" charset="0"/>
              </a:rPr>
              <a:t>Statistics</a:t>
            </a:r>
            <a:endParaRPr lang="en-GB" dirty="0">
              <a:solidFill>
                <a:srgbClr val="C00000"/>
              </a:solidFill>
              <a:latin typeface="Century Gothic" panose="020B0502020202020204" pitchFamily="34" charset="0"/>
            </a:endParaRPr>
          </a:p>
        </p:txBody>
      </p:sp>
    </p:spTree>
    <p:extLst>
      <p:ext uri="{BB962C8B-B14F-4D97-AF65-F5344CB8AC3E}">
        <p14:creationId xmlns:p14="http://schemas.microsoft.com/office/powerpoint/2010/main" val="341933910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C096A631-E7B6-C743-579A-2051D0B10831}"/>
              </a:ext>
            </a:extLst>
          </p:cNvPr>
          <p:cNvGraphicFramePr>
            <a:graphicFrameLocks/>
          </p:cNvGraphicFramePr>
          <p:nvPr/>
        </p:nvGraphicFramePr>
        <p:xfrm>
          <a:off x="2406966" y="1921573"/>
          <a:ext cx="7378065" cy="4276725"/>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AAA22A2A-8D3E-4704-BA16-7696E9F6E08F}"/>
              </a:ext>
            </a:extLst>
          </p:cNvPr>
          <p:cNvSpPr>
            <a:spLocks noGrp="1"/>
          </p:cNvSpPr>
          <p:nvPr>
            <p:ph type="title"/>
          </p:nvPr>
        </p:nvSpPr>
        <p:spPr/>
        <p:txBody>
          <a:bodyPr/>
          <a:lstStyle/>
          <a:p>
            <a:r>
              <a:rPr lang="en-GB" dirty="0"/>
              <a:t>Approved CRs per year</a:t>
            </a:r>
          </a:p>
        </p:txBody>
      </p:sp>
      <p:sp>
        <p:nvSpPr>
          <p:cNvPr id="5" name="Rectangle 4">
            <a:extLst>
              <a:ext uri="{FF2B5EF4-FFF2-40B4-BE49-F238E27FC236}">
                <a16:creationId xmlns:a16="http://schemas.microsoft.com/office/drawing/2014/main" id="{675270C3-B8D8-52EF-0C2A-8351EB6D5DFB}"/>
              </a:ext>
            </a:extLst>
          </p:cNvPr>
          <p:cNvSpPr>
            <a:spLocks noChangeArrowheads="1"/>
          </p:cNvSpPr>
          <p:nvPr/>
        </p:nvSpPr>
        <p:spPr bwMode="auto">
          <a:xfrm>
            <a:off x="8729543" y="6173568"/>
            <a:ext cx="2211186"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defPPr>
              <a:defRPr lang="en-GB"/>
            </a:defPPr>
            <a:lvl1pPr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a:lstStyle>
          <a:p>
            <a:pPr algn="r"/>
            <a:r>
              <a:rPr lang="en-GB" sz="800" dirty="0"/>
              <a:t>* Current year extrapolated estimate</a:t>
            </a:r>
          </a:p>
        </p:txBody>
      </p:sp>
    </p:spTree>
    <p:extLst>
      <p:ext uri="{BB962C8B-B14F-4D97-AF65-F5344CB8AC3E}">
        <p14:creationId xmlns:p14="http://schemas.microsoft.com/office/powerpoint/2010/main" val="154050857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00000000-0008-0000-0000-000006000000}"/>
              </a:ext>
            </a:extLst>
          </p:cNvPr>
          <p:cNvGraphicFramePr>
            <a:graphicFrameLocks/>
          </p:cNvGraphicFramePr>
          <p:nvPr/>
        </p:nvGraphicFramePr>
        <p:xfrm>
          <a:off x="2488834" y="1951051"/>
          <a:ext cx="7214331" cy="4212005"/>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AAA22A2A-8D3E-4704-BA16-7696E9F6E08F}"/>
              </a:ext>
            </a:extLst>
          </p:cNvPr>
          <p:cNvSpPr>
            <a:spLocks noGrp="1"/>
          </p:cNvSpPr>
          <p:nvPr>
            <p:ph type="title"/>
          </p:nvPr>
        </p:nvSpPr>
        <p:spPr>
          <a:xfrm>
            <a:off x="379745" y="114113"/>
            <a:ext cx="10515600" cy="1325563"/>
          </a:xfrm>
        </p:spPr>
        <p:txBody>
          <a:bodyPr/>
          <a:lstStyle/>
          <a:p>
            <a:r>
              <a:rPr lang="en-GB" sz="4250" dirty="0"/>
              <a:t>Number of specification per release</a:t>
            </a:r>
          </a:p>
        </p:txBody>
      </p:sp>
    </p:spTree>
    <p:extLst>
      <p:ext uri="{BB962C8B-B14F-4D97-AF65-F5344CB8AC3E}">
        <p14:creationId xmlns:p14="http://schemas.microsoft.com/office/powerpoint/2010/main" val="3548439521"/>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E49F2562-71B8-40E7-B4D8-C4DEBE4F0A50}"/>
              </a:ext>
            </a:extLst>
          </p:cNvPr>
          <p:cNvGraphicFramePr>
            <a:graphicFrameLocks/>
          </p:cNvGraphicFramePr>
          <p:nvPr/>
        </p:nvGraphicFramePr>
        <p:xfrm>
          <a:off x="2283974" y="2176270"/>
          <a:ext cx="7624051" cy="4078223"/>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D773C922-5651-434E-A2C1-43687712B5D5}"/>
              </a:ext>
            </a:extLst>
          </p:cNvPr>
          <p:cNvSpPr>
            <a:spLocks noGrp="1"/>
          </p:cNvSpPr>
          <p:nvPr>
            <p:ph type="title"/>
          </p:nvPr>
        </p:nvSpPr>
        <p:spPr/>
        <p:txBody>
          <a:bodyPr/>
          <a:lstStyle/>
          <a:p>
            <a:r>
              <a:rPr lang="en-GB" dirty="0"/>
              <a:t>Approved CRs per TSG</a:t>
            </a:r>
          </a:p>
        </p:txBody>
      </p:sp>
      <p:sp>
        <p:nvSpPr>
          <p:cNvPr id="5" name="Rectangle 4">
            <a:extLst>
              <a:ext uri="{FF2B5EF4-FFF2-40B4-BE49-F238E27FC236}">
                <a16:creationId xmlns:a16="http://schemas.microsoft.com/office/drawing/2014/main" id="{24EBE684-9554-43D5-884F-8259FED5C566}"/>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Tree>
    <p:extLst>
      <p:ext uri="{BB962C8B-B14F-4D97-AF65-F5344CB8AC3E}">
        <p14:creationId xmlns:p14="http://schemas.microsoft.com/office/powerpoint/2010/main" val="480947926"/>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F70B6C26-3D1B-4D3A-B858-486E8ADAA0B4}"/>
              </a:ext>
            </a:extLst>
          </p:cNvPr>
          <p:cNvGraphicFramePr>
            <a:graphicFrameLocks/>
          </p:cNvGraphicFramePr>
          <p:nvPr/>
        </p:nvGraphicFramePr>
        <p:xfrm>
          <a:off x="2047621" y="2288394"/>
          <a:ext cx="8096757" cy="3953317"/>
        </p:xfrm>
        <a:graphic>
          <a:graphicData uri="http://schemas.openxmlformats.org/drawingml/2006/chart">
            <c:chart xmlns:c="http://schemas.openxmlformats.org/drawingml/2006/chart" xmlns:r="http://schemas.openxmlformats.org/officeDocument/2006/relationships" r:id="rId2"/>
          </a:graphicData>
        </a:graphic>
      </p:graphicFrame>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12/9/2023</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9</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10" name="Title 2">
            <a:extLst>
              <a:ext uri="{FF2B5EF4-FFF2-40B4-BE49-F238E27FC236}">
                <a16:creationId xmlns:a16="http://schemas.microsoft.com/office/drawing/2014/main" id="{AF8F3875-063D-4D54-8B65-1D45E36A46FB}"/>
              </a:ext>
            </a:extLst>
          </p:cNvPr>
          <p:cNvSpPr>
            <a:spLocks noGrp="1"/>
          </p:cNvSpPr>
          <p:nvPr>
            <p:ph type="title"/>
          </p:nvPr>
        </p:nvSpPr>
        <p:spPr>
          <a:xfrm>
            <a:off x="443753" y="114113"/>
            <a:ext cx="10515600" cy="1325563"/>
          </a:xfrm>
        </p:spPr>
        <p:txBody>
          <a:bodyPr/>
          <a:lstStyle/>
          <a:p>
            <a:r>
              <a:rPr lang="en-GB" dirty="0"/>
              <a:t>Approved CRs per TSG (CT)</a:t>
            </a:r>
          </a:p>
        </p:txBody>
      </p:sp>
    </p:spTree>
    <p:extLst>
      <p:ext uri="{BB962C8B-B14F-4D97-AF65-F5344CB8AC3E}">
        <p14:creationId xmlns:p14="http://schemas.microsoft.com/office/powerpoint/2010/main" val="2718988774"/>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728A70F-161F-4FA9-B193-C97FB71CE39B}">
  <ds:schemaRefs>
    <ds:schemaRef ds:uri="http://schemas.microsoft.com/sharepoint/v3/contenttype/forms"/>
  </ds:schemaRefs>
</ds:datastoreItem>
</file>

<file path=customXml/itemProps2.xml><?xml version="1.0" encoding="utf-8"?>
<ds:datastoreItem xmlns:ds="http://schemas.openxmlformats.org/officeDocument/2006/customXml" ds:itemID="{9F458B13-1493-454A-A724-E63BBA19DD6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340F517-45A4-486D-BDBB-01E4DE03B032}">
  <ds:schemaRefs>
    <ds:schemaRef ds:uri="http://schemas.microsoft.com/office/2006/metadata/properties"/>
    <ds:schemaRef ds:uri="679a257e-872f-4c98-9e8a-0a9c104f72cd"/>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http://purl.org/dc/elements/1.1/"/>
    <ds:schemaRef ds:uri="280d8efa-eff2-4910-88d2-79ca146720c4"/>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21578</TotalTime>
  <Words>1470</Words>
  <Application>Microsoft Office PowerPoint</Application>
  <PresentationFormat>Widescreen</PresentationFormat>
  <Paragraphs>271</Paragraphs>
  <Slides>30</Slides>
  <Notes>2</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30</vt:i4>
      </vt:variant>
    </vt:vector>
  </HeadingPairs>
  <TitlesOfParts>
    <vt:vector size="40" baseType="lpstr">
      <vt:lpstr>Arial</vt:lpstr>
      <vt:lpstr>Arial </vt:lpstr>
      <vt:lpstr>Calibri</vt:lpstr>
      <vt:lpstr>Calibri Light</vt:lpstr>
      <vt:lpstr>Century Gothic</vt:lpstr>
      <vt:lpstr>Courier New</vt:lpstr>
      <vt:lpstr>Montserrat</vt:lpstr>
      <vt:lpstr>Symbol</vt:lpstr>
      <vt:lpstr>Times New Roman</vt:lpstr>
      <vt:lpstr>Office Theme</vt:lpstr>
      <vt:lpstr>3GPP Support Team Report</vt:lpstr>
      <vt:lpstr>Changes of personnel: Arrivals</vt:lpstr>
      <vt:lpstr>New specifications manager</vt:lpstr>
      <vt:lpstr>3GPP Support Team</vt:lpstr>
      <vt:lpstr>Statistics</vt:lpstr>
      <vt:lpstr>Approved CRs per year</vt:lpstr>
      <vt:lpstr>Number of specification per release</vt:lpstr>
      <vt:lpstr>Approved CRs per TSG</vt:lpstr>
      <vt:lpstr>Approved CRs per TSG (CT)</vt:lpstr>
      <vt:lpstr>Approved CRs per TSG (RAN)</vt:lpstr>
      <vt:lpstr>Approved CRs per TSG (SA)</vt:lpstr>
      <vt:lpstr>3GPP Membership</vt:lpstr>
      <vt:lpstr>Other stuff</vt:lpstr>
      <vt:lpstr>Working procedures: Voting Rules</vt:lpstr>
      <vt:lpstr>Corporate Group declaration</vt:lpstr>
      <vt:lpstr>Out of 661 contacts concerned:  305 Respondents</vt:lpstr>
      <vt:lpstr> Respondents per OP</vt:lpstr>
      <vt:lpstr>Marketing and communications</vt:lpstr>
      <vt:lpstr>Marketing matters…Newsletter / Events</vt:lpstr>
      <vt:lpstr>Marketing matters…coming up 1/2</vt:lpstr>
      <vt:lpstr>Marketing matters…coming up 2/2</vt:lpstr>
      <vt:lpstr>More Statistics</vt:lpstr>
      <vt:lpstr>Agreed CRs for TSG#102</vt:lpstr>
      <vt:lpstr>Agreed CRs for TSG#102 (CT)</vt:lpstr>
      <vt:lpstr>Agreed CRs for TSG#102 (RAN)</vt:lpstr>
      <vt:lpstr>Agreed CRs for TSG#102 (SA)</vt:lpstr>
      <vt:lpstr>Affected specs per release (CT)</vt:lpstr>
      <vt:lpstr>Affected specs per release (RAN)</vt:lpstr>
      <vt:lpstr>Affected specs per release (SA)</vt:lpstr>
      <vt:lpstr>Release 18 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Andrijana</cp:lastModifiedBy>
  <cp:revision>1043</cp:revision>
  <cp:lastPrinted>2022-06-28T09:25:59Z</cp:lastPrinted>
  <dcterms:created xsi:type="dcterms:W3CDTF">2010-02-05T13:52:04Z</dcterms:created>
  <dcterms:modified xsi:type="dcterms:W3CDTF">2023-12-09T16:34:41Z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